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71" r:id="rId5"/>
    <p:sldId id="277" r:id="rId6"/>
    <p:sldId id="276" r:id="rId7"/>
    <p:sldId id="273" r:id="rId8"/>
    <p:sldId id="274" r:id="rId9"/>
    <p:sldId id="275" r:id="rId10"/>
    <p:sldId id="264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5DA2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8" autoAdjust="0"/>
    <p:restoredTop sz="94622" autoAdjust="0"/>
  </p:normalViewPr>
  <p:slideViewPr>
    <p:cSldViewPr>
      <p:cViewPr>
        <p:scale>
          <a:sx n="50" d="100"/>
          <a:sy n="50" d="100"/>
        </p:scale>
        <p:origin x="-1890" y="-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492896"/>
            <a:ext cx="8424088" cy="1080000"/>
          </a:xfrm>
        </p:spPr>
        <p:txBody>
          <a:bodyPr/>
          <a:lstStyle>
            <a:lvl1pPr>
              <a:defRPr sz="6600" b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kvar" pitchFamily="34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7180" y="3537012"/>
            <a:ext cx="6400800" cy="720000"/>
          </a:xfrm>
        </p:spPr>
        <p:txBody>
          <a:bodyPr/>
          <a:lstStyle>
            <a:lvl1pPr marL="0" indent="0" algn="ctr">
              <a:buNone/>
              <a:defRPr sz="3600" i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6476" y="296652"/>
            <a:ext cx="7560000" cy="900113"/>
          </a:xfrm>
        </p:spPr>
        <p:txBody>
          <a:bodyPr/>
          <a:lstStyle>
            <a:lvl1pPr>
              <a:defRPr sz="4000" b="0">
                <a:solidFill>
                  <a:srgbClr val="006600"/>
                </a:solidFill>
                <a:latin typeface="Book Antiqua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95831" y="1593342"/>
            <a:ext cx="7560000" cy="4860000"/>
          </a:xfrm>
        </p:spPr>
        <p:txBody>
          <a:bodyPr/>
          <a:lstStyle>
            <a:lvl1pPr marL="0" indent="360000">
              <a:buFont typeface="Wingdings 2" pitchFamily="18" charset="2"/>
              <a:buChar char="·"/>
              <a:defRPr>
                <a:solidFill>
                  <a:srgbClr val="006600"/>
                </a:solidFill>
                <a:latin typeface="Book Antiqua" pitchFamily="18" charset="0"/>
              </a:defRPr>
            </a:lvl1pPr>
            <a:lvl2pPr marL="540000" indent="-252000">
              <a:buFont typeface="Wingdings" pitchFamily="2" charset="2"/>
              <a:buChar char="§"/>
              <a:defRPr>
                <a:solidFill>
                  <a:srgbClr val="006600"/>
                </a:solidFill>
                <a:latin typeface="Book Antiqua" pitchFamily="18" charset="0"/>
              </a:defRPr>
            </a:lvl2pPr>
            <a:lvl3pPr marL="720000" indent="180000">
              <a:defRPr>
                <a:solidFill>
                  <a:srgbClr val="006600"/>
                </a:solidFill>
                <a:latin typeface="Book Antiqua" pitchFamily="18" charset="0"/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6476" y="296652"/>
            <a:ext cx="7560000" cy="900113"/>
          </a:xfrm>
        </p:spPr>
        <p:txBody>
          <a:bodyPr/>
          <a:lstStyle>
            <a:lvl1pPr>
              <a:defRPr sz="4000" b="0" baseline="0">
                <a:solidFill>
                  <a:srgbClr val="006600"/>
                </a:solidFill>
                <a:latin typeface="Book Antiqua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296476" y="1593342"/>
            <a:ext cx="7560000" cy="4860000"/>
          </a:xfrm>
        </p:spPr>
        <p:txBody>
          <a:bodyPr/>
          <a:lstStyle>
            <a:lvl1pPr marL="0" indent="0">
              <a:buNone/>
              <a:defRPr>
                <a:solidFill>
                  <a:srgbClr val="006600"/>
                </a:solidFill>
                <a:latin typeface="Book Antiqua" pitchFamily="18" charset="0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6476" y="296652"/>
            <a:ext cx="7560000" cy="900113"/>
          </a:xfrm>
        </p:spPr>
        <p:txBody>
          <a:bodyPr/>
          <a:lstStyle>
            <a:lvl1pPr>
              <a:defRPr sz="4000" b="0">
                <a:solidFill>
                  <a:srgbClr val="006600"/>
                </a:solidFill>
                <a:latin typeface="Book Antiqua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296476" y="1593342"/>
            <a:ext cx="7560000" cy="4860000"/>
          </a:xfrm>
        </p:spPr>
        <p:txBody>
          <a:bodyPr/>
          <a:lstStyle>
            <a:lvl1pPr marL="0" indent="360000">
              <a:buSzPct val="100000"/>
              <a:buFont typeface="Wingdings 2" pitchFamily="18" charset="2"/>
              <a:buChar char="·"/>
              <a:defRPr>
                <a:solidFill>
                  <a:srgbClr val="006600"/>
                </a:solidFill>
                <a:latin typeface="Book Antiqua" pitchFamily="18" charset="0"/>
              </a:defRPr>
            </a:lvl1pPr>
            <a:lvl2pPr marL="360000" indent="252000">
              <a:buSzPct val="100000"/>
              <a:buFont typeface="Wingdings" pitchFamily="2" charset="2"/>
              <a:buChar char="§"/>
              <a:defRPr>
                <a:solidFill>
                  <a:srgbClr val="006600"/>
                </a:solidFill>
                <a:latin typeface="Book Antiqua" pitchFamily="18" charset="0"/>
              </a:defRPr>
            </a:lvl2pPr>
            <a:lvl3pPr marL="720000" indent="180000">
              <a:buSzPct val="100000"/>
              <a:buFont typeface="Arial" pitchFamily="34" charset="0"/>
              <a:buChar char="•"/>
              <a:defRPr>
                <a:solidFill>
                  <a:srgbClr val="006600"/>
                </a:solidFill>
                <a:latin typeface="Book Antiqua" pitchFamily="18" charset="0"/>
              </a:defRPr>
            </a:lvl3pPr>
            <a:lvl4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6476" y="296652"/>
            <a:ext cx="7560000" cy="900113"/>
          </a:xfrm>
        </p:spPr>
        <p:txBody>
          <a:bodyPr/>
          <a:lstStyle>
            <a:lvl1pPr>
              <a:defRPr sz="4000" b="0">
                <a:solidFill>
                  <a:srgbClr val="006600"/>
                </a:solidFill>
                <a:latin typeface="Book Antiqua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96476" y="1592796"/>
            <a:ext cx="3600000" cy="4860000"/>
          </a:xfrm>
        </p:spPr>
        <p:txBody>
          <a:bodyPr/>
          <a:lstStyle>
            <a:lvl1pPr>
              <a:buFont typeface="Wingdings 2" pitchFamily="18" charset="2"/>
              <a:buChar char="·"/>
              <a:defRPr sz="2800">
                <a:solidFill>
                  <a:srgbClr val="006600"/>
                </a:solidFill>
                <a:latin typeface="Book Antiqua" pitchFamily="18" charset="0"/>
              </a:defRPr>
            </a:lvl1pPr>
            <a:lvl2pPr>
              <a:buFont typeface="Wingdings" pitchFamily="2" charset="2"/>
              <a:buChar char="§"/>
              <a:defRPr sz="2400">
                <a:solidFill>
                  <a:srgbClr val="006600"/>
                </a:solidFill>
                <a:latin typeface="Book Antiqua" pitchFamily="18" charset="0"/>
              </a:defRPr>
            </a:lvl2pPr>
            <a:lvl3pPr>
              <a:defRPr sz="2000">
                <a:solidFill>
                  <a:srgbClr val="006600"/>
                </a:solidFill>
                <a:latin typeface="Book Antiqua" pitchFamily="18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56476" y="1592796"/>
            <a:ext cx="3600000" cy="4860000"/>
          </a:xfrm>
        </p:spPr>
        <p:txBody>
          <a:bodyPr/>
          <a:lstStyle>
            <a:lvl1pPr>
              <a:buFont typeface="Wingdings 2" pitchFamily="18" charset="2"/>
              <a:buChar char="·"/>
              <a:defRPr sz="2800">
                <a:solidFill>
                  <a:srgbClr val="006600"/>
                </a:solidFill>
                <a:latin typeface="Book Antiqua" pitchFamily="18" charset="0"/>
              </a:defRPr>
            </a:lvl1pPr>
            <a:lvl2pPr>
              <a:buFont typeface="Wingdings" pitchFamily="2" charset="2"/>
              <a:buChar char="§"/>
              <a:defRPr sz="2400">
                <a:solidFill>
                  <a:srgbClr val="006600"/>
                </a:solidFill>
                <a:latin typeface="Book Antiqua" pitchFamily="18" charset="0"/>
              </a:defRPr>
            </a:lvl2pPr>
            <a:lvl3pPr>
              <a:defRPr sz="2000">
                <a:solidFill>
                  <a:srgbClr val="006600"/>
                </a:solidFill>
                <a:latin typeface="Book Antiqua" pitchFamily="18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296988" y="296863"/>
            <a:ext cx="755967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296988" y="1631950"/>
            <a:ext cx="7559675" cy="485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1" r:id="rId2"/>
    <p:sldLayoutId id="2147483762" r:id="rId3"/>
    <p:sldLayoutId id="2147483763" r:id="rId4"/>
    <p:sldLayoutId id="2147483764" r:id="rId5"/>
    <p:sldLayoutId id="2147483765" r:id="rId6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6600"/>
          </a:solidFill>
          <a:latin typeface="Book Antiqua" pitchFamily="18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Book Antiqua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Book Antiqua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Book Antiqua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Book Antiqua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15875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·"/>
        <a:defRPr sz="2800" kern="1200">
          <a:solidFill>
            <a:srgbClr val="006600"/>
          </a:solidFill>
          <a:latin typeface="Book Antiqua" pitchFamily="18" charset="0"/>
          <a:ea typeface="+mn-ea"/>
          <a:cs typeface="Arial" pitchFamily="34" charset="0"/>
        </a:defRPr>
      </a:lvl1pPr>
      <a:lvl2pPr marL="358775" indent="2508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rgbClr val="006600"/>
          </a:solidFill>
          <a:latin typeface="Book Antiqua" pitchFamily="18" charset="0"/>
          <a:ea typeface="+mn-ea"/>
          <a:cs typeface="Arial" pitchFamily="34" charset="0"/>
        </a:defRPr>
      </a:lvl2pPr>
      <a:lvl3pPr marL="719138" indent="1793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6600"/>
          </a:solidFill>
          <a:latin typeface="Book Antiqua" pitchFamily="18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3"/>
          <p:cNvSpPr>
            <a:spLocks noGrp="1"/>
          </p:cNvSpPr>
          <p:nvPr>
            <p:ph type="ctrTitle"/>
          </p:nvPr>
        </p:nvSpPr>
        <p:spPr>
          <a:xfrm>
            <a:off x="323850" y="2708275"/>
            <a:ext cx="8424863" cy="1333500"/>
          </a:xfrm>
        </p:spPr>
        <p:txBody>
          <a:bodyPr/>
          <a:lstStyle/>
          <a:p>
            <a:pPr>
              <a:defRPr/>
            </a:pPr>
            <a:r>
              <a:rPr lang="ru-RU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cs typeface="Arial" charset="0"/>
              </a:rPr>
              <a:t>« </a:t>
            </a:r>
            <a:r>
              <a:rPr 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Использование метода проектов в экологическом воспитании дошкольников»</a:t>
            </a: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599892" y="4733669"/>
            <a:ext cx="510747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Выполнила: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учитель – дефектолог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Жолобова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Т.В.                  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223963" y="476250"/>
            <a:ext cx="7561262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/>
              <a:t>    </a:t>
            </a:r>
            <a:r>
              <a:rPr lang="ru-RU" sz="2800">
                <a:solidFill>
                  <a:srgbClr val="006600"/>
                </a:solidFill>
                <a:latin typeface="Calibri" pitchFamily="34" charset="0"/>
              </a:rPr>
              <a:t>Результаты   диагностики  по экологическому воспитанию, проводимой ежегодно, позволили сделать вывод о том, что   формирование экологических знаний у детей дошкольного возраста посредством проектной деятельности способствовали повышению уровня экологической культуры, активизации словаря дошкольника, развитию у них психических процессов (воображения, памяти, мышления, внимания), нравственных качеств, а также воспитанию бережного отношения к природе.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Текст 2"/>
          <p:cNvSpPr>
            <a:spLocks noGrp="1"/>
          </p:cNvSpPr>
          <p:nvPr>
            <p:ph type="body" sz="quarter" idx="10"/>
          </p:nvPr>
        </p:nvSpPr>
        <p:spPr>
          <a:xfrm>
            <a:off x="755650" y="225425"/>
            <a:ext cx="7920038" cy="6191250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Природа является одним из самых эффективных путей развития личности ребенка, развития его самосознания, т.к. ее  объекты  привлекая дошкольников, прежде всего красотой, яркостью красок, разнообразием является источником первых конкретных знаний и радостных переживаний, часто запоминающихся на всю жизнь.    Экологическое  воспитание способствует  формированию таких качеств ребенка, как самодостаточность, активность, способность к адекватному оцениванию не только собственного поведения и состояния, но и поведения и состояния рядом находящихся, но самым важным, на наш взгляд, является то, что в процессе этой деятельности можно помочь ребенку развивать чувство уверенности в своих силах и сформировать позитивное отношение к своему “Я”.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Текст 4"/>
          <p:cNvSpPr>
            <a:spLocks noGrp="1"/>
          </p:cNvSpPr>
          <p:nvPr>
            <p:ph type="body" sz="quarter" idx="10"/>
          </p:nvPr>
        </p:nvSpPr>
        <p:spPr>
          <a:xfrm>
            <a:off x="215516" y="549275"/>
            <a:ext cx="8641147" cy="5903913"/>
          </a:xfrm>
        </p:spPr>
        <p:txBody>
          <a:bodyPr/>
          <a:lstStyle/>
          <a:p>
            <a:pPr indent="358775">
              <a:lnSpc>
                <a:spcPct val="90000"/>
              </a:lnSpc>
              <a:buSzTx/>
              <a:buFont typeface="Wingdings 2" pitchFamily="18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нашем детском саду для развития самосознания  воспитанников через экологическое воспитание был выбран  метод проектной деятельности. Основываясь на личностно-ориентированном подходе к обучению и воспитанию, он развивает познавательный интерес, любознательность к различным областям знаний, формирует навыки сотрудничества, практические умения, в данном случае в области экологического воспитания.</a:t>
            </a:r>
          </a:p>
          <a:p>
            <a:pPr indent="358775">
              <a:lnSpc>
                <a:spcPct val="90000"/>
              </a:lnSpc>
              <a:buSzTx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проекте помогло детям почувствовать свою значимость, ощутить себя полноправными участниками образовательного процесса.  У ребят появилась возможность внести свою лепту в общее дело, проявить индивидуальность, завоевать определённое положение в группе.</a:t>
            </a:r>
          </a:p>
          <a:p>
            <a:pPr indent="358775">
              <a:lnSpc>
                <a:spcPct val="90000"/>
              </a:lnSpc>
              <a:buSzTx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Проектная деятельность в нашем детском саду стала частью учебного процесса.</a:t>
            </a:r>
          </a:p>
          <a:p>
            <a:pPr indent="358775">
              <a:lnSpc>
                <a:spcPct val="90000"/>
              </a:lnSpc>
              <a:buSzTx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2011-2012 учебном году были успешно реализованы такие проекты как: «Деревья –наше богатство» , « Птицы на участке детского сада», « Насекомые на участке детского сада»,   « Создание экологического паспорта цветника нашего детского сада».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xfrm>
            <a:off x="1296988" y="296863"/>
            <a:ext cx="7559675" cy="900112"/>
          </a:xfrm>
        </p:spPr>
        <p:txBody>
          <a:bodyPr/>
          <a:lstStyle/>
          <a:p>
            <a:endParaRPr lang="ru-RU" sz="4400" smtClean="0">
              <a:cs typeface="Arial" charset="0"/>
            </a:endParaRPr>
          </a:p>
        </p:txBody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>
          <a:xfrm>
            <a:off x="1296988" y="1631950"/>
            <a:ext cx="7559675" cy="4859338"/>
          </a:xfrm>
        </p:spPr>
        <p:txBody>
          <a:bodyPr/>
          <a:lstStyle/>
          <a:p>
            <a:pPr indent="358775"/>
            <a:endParaRPr lang="ru-RU" smtClean="0">
              <a:cs typeface="Arial" charset="0"/>
            </a:endParaRPr>
          </a:p>
        </p:txBody>
      </p:sp>
      <p:pic>
        <p:nvPicPr>
          <p:cNvPr id="6148" name="Picture 4" descr="Рисунок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76263" y="932365"/>
            <a:ext cx="74882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2000" b="1" dirty="0">
                <a:solidFill>
                  <a:schemeClr val="hlink"/>
                </a:solidFill>
              </a:rPr>
              <a:t>                     </a:t>
            </a:r>
            <a:r>
              <a:rPr lang="ru-RU" sz="2400" b="1" dirty="0">
                <a:solidFill>
                  <a:schemeClr val="hlink"/>
                </a:solidFill>
                <a:latin typeface="Calibri" pitchFamily="34" charset="0"/>
              </a:rPr>
              <a:t>Экологический проект </a:t>
            </a:r>
          </a:p>
          <a:p>
            <a:pPr algn="ctr" eaLnBrk="0" hangingPunct="0"/>
            <a:r>
              <a:rPr lang="ru-RU" sz="2400" b="1" dirty="0">
                <a:solidFill>
                  <a:schemeClr val="hlink"/>
                </a:solidFill>
                <a:latin typeface="Calibri" pitchFamily="34" charset="0"/>
              </a:rPr>
              <a:t>             « </a:t>
            </a:r>
            <a:r>
              <a:rPr lang="ru-RU" sz="2400" b="1" dirty="0" smtClean="0">
                <a:solidFill>
                  <a:schemeClr val="hlink"/>
                </a:solidFill>
                <a:latin typeface="Calibri" pitchFamily="34" charset="0"/>
              </a:rPr>
              <a:t>Наш огород»</a:t>
            </a:r>
            <a:endParaRPr lang="ru-RU" sz="24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215900" y="1311247"/>
            <a:ext cx="85328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1800" b="1" dirty="0"/>
              <a:t>       </a:t>
            </a:r>
            <a:r>
              <a:rPr lang="ru-RU" sz="2400" b="1" dirty="0">
                <a:solidFill>
                  <a:srgbClr val="006600"/>
                </a:solidFill>
              </a:rPr>
              <a:t>Задачи:</a:t>
            </a:r>
            <a:r>
              <a:rPr lang="ru-RU" sz="24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6954" y="1712890"/>
            <a:ext cx="86535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</a:rPr>
              <a:t>Для работы с детьми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1.Развивать познавательно-исследовательскую деятельность детей через:</a:t>
            </a:r>
          </a:p>
          <a:p>
            <a:pPr>
              <a:buFont typeface="Wingdings" pitchFamily="2" charset="2"/>
              <a:buChar char="Ø"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Наблюдения за ростом растений;</a:t>
            </a:r>
          </a:p>
          <a:p>
            <a:pPr>
              <a:buFont typeface="Wingdings" pitchFamily="2" charset="2"/>
              <a:buChar char="Ø"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Беседы о значении овощей в жизни человека;</a:t>
            </a:r>
          </a:p>
          <a:p>
            <a:pPr>
              <a:buFont typeface="Wingdings" pitchFamily="2" charset="2"/>
              <a:buChar char="Ø"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Опытно-экспериментальную деятельность.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2.Воспитывать бережное отношение к растениям.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3.Формировать умение самостоятельно выражать собственное мнение об увиденном и услышанном.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4.Формировать коммуникативные навыки.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</a:rPr>
              <a:t>Для работы с родителями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1.Заинтересовать родителей в совместной деятельности: воспитатель-родитель-ребенок на подготовительном этапе.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2.Выполнять совместные задания по проекту.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</a:rPr>
              <a:t>Для педагога</a:t>
            </a:r>
          </a:p>
          <a:p>
            <a:pPr marL="0" indent="0">
              <a:buNone/>
            </a:pPr>
            <a:r>
              <a:rPr lang="ru-RU" sz="1800" b="1" dirty="0" smtClean="0"/>
              <a:t> 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1.Выстроить стратегию руководства проектом во взаимодействии с родителями, детьми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14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build="allAtOnce"/>
      <p:bldP spid="18438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2981" y="0"/>
            <a:ext cx="2928915" cy="390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3891"/>
          <a:stretch>
            <a:fillRect/>
          </a:stretch>
        </p:blipFill>
        <p:spPr bwMode="auto">
          <a:xfrm>
            <a:off x="263466" y="252369"/>
            <a:ext cx="2904377" cy="335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10872"/>
          <a:stretch>
            <a:fillRect/>
          </a:stretch>
        </p:blipFill>
        <p:spPr bwMode="auto">
          <a:xfrm>
            <a:off x="3111480" y="2881305"/>
            <a:ext cx="2921040" cy="36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3643" y="3282948"/>
            <a:ext cx="3622662" cy="328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6291" y="3575052"/>
            <a:ext cx="3317754" cy="276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2402" y="325395"/>
            <a:ext cx="3147992" cy="306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xfrm>
            <a:off x="1296988" y="296863"/>
            <a:ext cx="7559675" cy="900112"/>
          </a:xfrm>
        </p:spPr>
        <p:txBody>
          <a:bodyPr/>
          <a:lstStyle/>
          <a:p>
            <a:endParaRPr lang="ru-RU" sz="4400" smtClean="0">
              <a:cs typeface="Arial" charset="0"/>
            </a:endParaRP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1296988" y="1631950"/>
            <a:ext cx="7559675" cy="4859338"/>
          </a:xfrm>
        </p:spPr>
        <p:txBody>
          <a:bodyPr/>
          <a:lstStyle/>
          <a:p>
            <a:pPr indent="358775"/>
            <a:endParaRPr lang="ru-RU" smtClean="0">
              <a:cs typeface="Arial" charset="0"/>
            </a:endParaRPr>
          </a:p>
        </p:txBody>
      </p:sp>
      <p:pic>
        <p:nvPicPr>
          <p:cNvPr id="7172" name="Picture 4" descr="Рисунок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люба\Desktop\сайт 2\DSCF17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492" y="1019143"/>
            <a:ext cx="2670171" cy="233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люба\Desktop\сайт 2\DSCF17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7993" y="1274733"/>
            <a:ext cx="2800350" cy="244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люба\Desktop\сайт 2\DSCF17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6007" y="1019142"/>
            <a:ext cx="28003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люба\Desktop\сайт 2\DSCF171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6492" y="3684591"/>
            <a:ext cx="2665692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люба\Desktop\сайт 2\DSCF172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4967" y="3867156"/>
            <a:ext cx="26479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люба\Desktop\сайт 2\DSCF173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49955" y="3575052"/>
            <a:ext cx="2968627" cy="26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C:\Users\екатерина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511300" y="844550"/>
            <a:ext cx="76327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400" b="1"/>
              <a:t>                       </a:t>
            </a:r>
            <a:r>
              <a:rPr lang="ru-RU" sz="2400" b="1">
                <a:solidFill>
                  <a:schemeClr val="hlink"/>
                </a:solidFill>
                <a:latin typeface="Calibri" pitchFamily="34" charset="0"/>
              </a:rPr>
              <a:t>Экологический проект </a:t>
            </a:r>
          </a:p>
          <a:p>
            <a:pPr eaLnBrk="0" hangingPunct="0"/>
            <a:r>
              <a:rPr lang="ru-RU" sz="2400" b="1">
                <a:solidFill>
                  <a:schemeClr val="hlink"/>
                </a:solidFill>
                <a:latin typeface="Calibri" pitchFamily="34" charset="0"/>
              </a:rPr>
              <a:t>                           « Птицы</a:t>
            </a:r>
            <a:r>
              <a:rPr lang="ru-RU" sz="2400" b="1">
                <a:solidFill>
                  <a:schemeClr val="hlink"/>
                </a:solidFill>
              </a:rPr>
              <a:t>-</a:t>
            </a:r>
            <a:r>
              <a:rPr lang="ru-RU" sz="2400" b="1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ru-RU" sz="2400" b="1">
                <a:solidFill>
                  <a:schemeClr val="hlink"/>
                </a:solidFill>
                <a:latin typeface="Calibri" pitchFamily="34" charset="0"/>
                <a:cs typeface="BrowalliaUPC" pitchFamily="34" charset="-34"/>
              </a:rPr>
              <a:t>наши друзья»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863600" y="2052638"/>
            <a:ext cx="79216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 b="1">
                <a:solidFill>
                  <a:srgbClr val="006600"/>
                </a:solidFill>
                <a:latin typeface="Calibri" pitchFamily="34" charset="0"/>
              </a:rPr>
              <a:t>Задачи:</a:t>
            </a:r>
          </a:p>
          <a:p>
            <a:pPr>
              <a:buFontTx/>
              <a:buChar char="-"/>
            </a:pPr>
            <a:r>
              <a:rPr lang="ru-RU" sz="2400">
                <a:solidFill>
                  <a:srgbClr val="006600"/>
                </a:solidFill>
                <a:latin typeface="Calibri" pitchFamily="34" charset="0"/>
              </a:rPr>
              <a:t> Воспитывать заботливое отношение к птицам, желание помогать в трудных зимних условиях .</a:t>
            </a:r>
          </a:p>
          <a:p>
            <a:pPr>
              <a:buFontTx/>
              <a:buChar char="-"/>
            </a:pPr>
            <a:r>
              <a:rPr lang="ru-RU" sz="2400">
                <a:solidFill>
                  <a:srgbClr val="006600"/>
                </a:solidFill>
                <a:latin typeface="Calibri" pitchFamily="34" charset="0"/>
              </a:rPr>
              <a:t> Знакомить с разнообразием мира птиц.</a:t>
            </a:r>
          </a:p>
          <a:p>
            <a:pPr>
              <a:buFontTx/>
              <a:buChar char="-"/>
            </a:pPr>
            <a:r>
              <a:rPr lang="ru-RU" sz="2400">
                <a:solidFill>
                  <a:srgbClr val="006600"/>
                </a:solidFill>
                <a:latin typeface="Calibri" pitchFamily="34" charset="0"/>
              </a:rPr>
              <a:t> Формировать представления  о перелётных птицах.</a:t>
            </a:r>
          </a:p>
          <a:p>
            <a:r>
              <a:rPr lang="ru-RU" sz="2400">
                <a:solidFill>
                  <a:srgbClr val="006600"/>
                </a:solidFill>
                <a:latin typeface="Calibri" pitchFamily="34" charset="0"/>
              </a:rPr>
              <a:t>- Развивать представления о роли птиц в жизни человека и окружающей природы, зависимости жизни птиц от смены времён года.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1296988" y="296863"/>
            <a:ext cx="7559675" cy="900112"/>
          </a:xfrm>
        </p:spPr>
        <p:txBody>
          <a:bodyPr/>
          <a:lstStyle/>
          <a:p>
            <a:endParaRPr lang="ru-RU" sz="4400" smtClean="0">
              <a:cs typeface="Arial" charset="0"/>
            </a:endParaRPr>
          </a:p>
        </p:txBody>
      </p:sp>
      <p:sp>
        <p:nvSpPr>
          <p:cNvPr id="10243" name="Rectangle 3"/>
          <p:cNvSpPr>
            <a:spLocks noGrp="1"/>
          </p:cNvSpPr>
          <p:nvPr>
            <p:ph type="body" idx="1"/>
          </p:nvPr>
        </p:nvSpPr>
        <p:spPr>
          <a:xfrm>
            <a:off x="1296988" y="1631950"/>
            <a:ext cx="7559675" cy="4859338"/>
          </a:xfrm>
        </p:spPr>
        <p:txBody>
          <a:bodyPr/>
          <a:lstStyle/>
          <a:p>
            <a:pPr indent="358775"/>
            <a:endParaRPr lang="ru-RU" smtClean="0">
              <a:cs typeface="Arial" charset="0"/>
            </a:endParaRPr>
          </a:p>
        </p:txBody>
      </p:sp>
      <p:pic>
        <p:nvPicPr>
          <p:cNvPr id="10244" name="Picture 4" descr="Рисунок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7884" y="368660"/>
            <a:ext cx="4608512" cy="284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355974"/>
            <a:ext cx="4054979" cy="27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057" y="3246435"/>
            <a:ext cx="4160955" cy="2774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новый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483</Words>
  <Application>Microsoft Office PowerPoint</Application>
  <PresentationFormat>Экран (4:3)</PresentationFormat>
  <Paragraphs>32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« Использование метода проектов в экологическом воспитании дошкольников»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Zverdvd.org</cp:lastModifiedBy>
  <cp:revision>52</cp:revision>
  <dcterms:created xsi:type="dcterms:W3CDTF">2011-07-06T07:21:00Z</dcterms:created>
  <dcterms:modified xsi:type="dcterms:W3CDTF">2022-02-07T08:21:31Z</dcterms:modified>
</cp:coreProperties>
</file>