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0" r:id="rId3"/>
    <p:sldId id="289" r:id="rId4"/>
    <p:sldId id="257" r:id="rId5"/>
    <p:sldId id="258" r:id="rId6"/>
    <p:sldId id="259" r:id="rId7"/>
    <p:sldId id="260" r:id="rId8"/>
    <p:sldId id="262" r:id="rId9"/>
    <p:sldId id="263" r:id="rId10"/>
    <p:sldId id="264" r:id="rId11"/>
    <p:sldId id="266" r:id="rId12"/>
    <p:sldId id="261" r:id="rId13"/>
    <p:sldId id="265"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80" r:id="rId27"/>
    <p:sldId id="281" r:id="rId28"/>
    <p:sldId id="282" r:id="rId29"/>
    <p:sldId id="284" r:id="rId30"/>
    <p:sldId id="285" r:id="rId31"/>
    <p:sldId id="286" r:id="rId32"/>
    <p:sldId id="287" r:id="rId33"/>
    <p:sldId id="288" r:id="rId34"/>
    <p:sldId id="279" r:id="rId3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28.03.2021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28.03.2021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28.03.2021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28.03.2021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28.03.2021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28.03.2021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28.03.2021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28.03.2021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28.03.2021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28.03.2021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28.03.2021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28.03.2021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www.resobr.ru/article/63365-qqn-18-m9-fgos-doshkolnogo-obrazovaniya-dlya-detey-s-ovz"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2"/>
          <a:stretch>
            <a:fillRect/>
          </a:stretch>
        </p:blipFill>
        <p:spPr>
          <a:xfrm>
            <a:off x="-27296" y="0"/>
            <a:ext cx="9144000" cy="6833081"/>
          </a:xfrm>
          <a:prstGeom prst="rect">
            <a:avLst/>
          </a:prstGeom>
        </p:spPr>
      </p:pic>
      <p:sp>
        <p:nvSpPr>
          <p:cNvPr id="2" name="Заголовок 1"/>
          <p:cNvSpPr>
            <a:spLocks noGrp="1"/>
          </p:cNvSpPr>
          <p:nvPr>
            <p:ph type="ctrTitle"/>
          </p:nvPr>
        </p:nvSpPr>
        <p:spPr/>
        <p:txBody>
          <a:bodyPr>
            <a:normAutofit fontScale="90000"/>
          </a:bodyPr>
          <a:lstStyle/>
          <a:p>
            <a:r>
              <a:rPr lang="ru-RU"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ОБРАЗОВАНИЕ ДЕТЕЙ С ОВЗ</a:t>
            </a:r>
            <a:br>
              <a:rPr lang="ru-RU"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r>
              <a:rPr lang="ru-RU"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В УСЛОВИЯХ РЕАЛИЗАЦИИ</a:t>
            </a:r>
            <a:br>
              <a:rPr lang="ru-RU"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r>
              <a:rPr lang="ru-RU"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ФГОС ДО</a:t>
            </a:r>
            <a:br>
              <a:rPr lang="ru-RU"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r>
              <a:rPr lang="ru-RU"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r>
            <a:br>
              <a:rPr lang="ru-RU"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r>
              <a:rPr lang="ru-RU" sz="2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Выполнила</a:t>
            </a:r>
            <a:r>
              <a:rPr lang="ru-RU" sz="2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учитель </a:t>
            </a:r>
            <a:r>
              <a:rPr lang="ru-RU" sz="2000" b="1" cap="all"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дефектолог </a:t>
            </a:r>
            <a:r>
              <a:rPr lang="ru-RU" sz="2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Жолобова </a:t>
            </a:r>
            <a:r>
              <a:rPr lang="ru-RU" sz="2000" b="1" cap="all"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Т</a:t>
            </a:r>
            <a:r>
              <a:rPr lang="ru-RU" sz="2000" b="1" cap="all"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t>
            </a:r>
            <a:r>
              <a:rPr lang="ru-RU" sz="2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в</a:t>
            </a:r>
            <a:r>
              <a:rPr lang="ru-RU"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t>
            </a:r>
            <a:endParaRPr lang="ru-RU"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2"/>
          <a:stretch>
            <a:fillRect/>
          </a:stretch>
        </p:blipFill>
        <p:spPr>
          <a:xfrm>
            <a:off x="0" y="0"/>
            <a:ext cx="9144000" cy="6858000"/>
          </a:xfrm>
          <a:prstGeom prst="rect">
            <a:avLst/>
          </a:prstGeom>
        </p:spPr>
      </p:pic>
      <p:sp>
        <p:nvSpPr>
          <p:cNvPr id="2" name="Заголовок 1"/>
          <p:cNvSpPr>
            <a:spLocks noGrp="1"/>
          </p:cNvSpPr>
          <p:nvPr>
            <p:ph type="title"/>
          </p:nvPr>
        </p:nvSpPr>
        <p:spPr/>
        <p:txBody>
          <a:bodyPr/>
          <a:lstStyle/>
          <a:p>
            <a:r>
              <a:rPr lang="ru-RU" dirty="0" smtClean="0"/>
              <a:t>Требования к ДОО</a:t>
            </a:r>
            <a:endParaRPr lang="ru-RU" dirty="0"/>
          </a:p>
        </p:txBody>
      </p:sp>
      <p:sp>
        <p:nvSpPr>
          <p:cNvPr id="4" name="TextBox 3"/>
          <p:cNvSpPr txBox="1"/>
          <p:nvPr/>
        </p:nvSpPr>
        <p:spPr>
          <a:xfrm>
            <a:off x="323528" y="1916832"/>
            <a:ext cx="8496944" cy="4678204"/>
          </a:xfrm>
          <a:prstGeom prst="rect">
            <a:avLst/>
          </a:prstGeom>
          <a:noFill/>
        </p:spPr>
        <p:txBody>
          <a:bodyPr wrap="square" rtlCol="0">
            <a:spAutoFit/>
          </a:bodyPr>
          <a:lstStyle/>
          <a:p>
            <a:r>
              <a:rPr lang="ru-RU" sz="2000" dirty="0" smtClean="0"/>
              <a:t>Ввиду утверждения ФГОС ДО для детей с ОВЗ дошкольного возраста возрастают требования к  дошкольной образовательной организации по ряду направлений — в связи с необходимостью проектирования </a:t>
            </a:r>
            <a:r>
              <a:rPr lang="ru-RU" sz="2000" b="1" dirty="0" smtClean="0"/>
              <a:t>доступной среды </a:t>
            </a:r>
            <a:r>
              <a:rPr lang="ru-RU" sz="2000" dirty="0" smtClean="0"/>
              <a:t>(как следствие — поиска материального обеспечения для осуществления преобразований), обеспечения последовательного </a:t>
            </a:r>
            <a:r>
              <a:rPr lang="ru-RU" sz="2000" b="1" dirty="0" smtClean="0"/>
              <a:t>повышения квалификации воспитателей </a:t>
            </a:r>
            <a:r>
              <a:rPr lang="ru-RU" sz="2000" dirty="0" smtClean="0"/>
              <a:t>и </a:t>
            </a:r>
            <a:r>
              <a:rPr lang="ru-RU" sz="2000" b="1" dirty="0" smtClean="0"/>
              <a:t>формирования собственной методологической базы</a:t>
            </a:r>
            <a:r>
              <a:rPr lang="ru-RU" sz="2000" dirty="0" smtClean="0"/>
              <a:t>, </a:t>
            </a:r>
            <a:r>
              <a:rPr lang="ru-RU" sz="2000" b="1" dirty="0" smtClean="0"/>
              <a:t>проектирования АООП ДО</a:t>
            </a:r>
            <a:r>
              <a:rPr lang="ru-RU" sz="2000" dirty="0" smtClean="0"/>
              <a:t> и </a:t>
            </a:r>
            <a:r>
              <a:rPr lang="ru-RU" sz="2000" b="1" dirty="0" smtClean="0"/>
              <a:t>привлечения к сотрудничеству профильных специалистов</a:t>
            </a:r>
            <a:r>
              <a:rPr lang="ru-RU" sz="2000" dirty="0" smtClean="0"/>
              <a:t> — дефектологов, логопедов, психологов. Таким образом, реализация требований Стандарта по вопросам организации в детских садах системы инклюзивного образования требует комплексного всестороннего подхода и поиска практических возможностей для разрешения проблемных моментов, которые уже были отмечены методистами, руководителями ДОУ, воспитателями и представителями семей.</a:t>
            </a:r>
          </a:p>
          <a:p>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2"/>
          <a:stretch>
            <a:fillRect/>
          </a:stretch>
        </p:blipFill>
        <p:spPr>
          <a:xfrm>
            <a:off x="0" y="0"/>
            <a:ext cx="9144000" cy="6857999"/>
          </a:xfrm>
          <a:prstGeom prst="rect">
            <a:avLst/>
          </a:prstGeom>
        </p:spPr>
      </p:pic>
      <p:sp>
        <p:nvSpPr>
          <p:cNvPr id="2" name="Заголовок 1"/>
          <p:cNvSpPr>
            <a:spLocks noGrp="1"/>
          </p:cNvSpPr>
          <p:nvPr>
            <p:ph type="title"/>
          </p:nvPr>
        </p:nvSpPr>
        <p:spPr/>
        <p:txBody>
          <a:bodyPr>
            <a:normAutofit fontScale="90000"/>
          </a:bodyPr>
          <a:lstStyle/>
          <a:p>
            <a:r>
              <a:rPr lang="ru-RU" sz="4000" b="1" dirty="0" smtClean="0"/>
              <a:t>Необходимые  условия  для детей с ОВЗ согласно ФГОС ДО</a:t>
            </a:r>
            <a:endParaRPr lang="ru-RU" dirty="0"/>
          </a:p>
        </p:txBody>
      </p:sp>
      <p:sp>
        <p:nvSpPr>
          <p:cNvPr id="4" name="TextBox 3"/>
          <p:cNvSpPr txBox="1"/>
          <p:nvPr/>
        </p:nvSpPr>
        <p:spPr>
          <a:xfrm>
            <a:off x="395536" y="2204864"/>
            <a:ext cx="8280920" cy="4401205"/>
          </a:xfrm>
          <a:prstGeom prst="rect">
            <a:avLst/>
          </a:prstGeom>
          <a:noFill/>
        </p:spPr>
        <p:txBody>
          <a:bodyPr wrap="square" rtlCol="0">
            <a:spAutoFit/>
          </a:bodyPr>
          <a:lstStyle/>
          <a:p>
            <a:r>
              <a:rPr lang="ru-RU" sz="2800" dirty="0" smtClean="0"/>
              <a:t>Согласно актуальным законодательным нормам, для обучения детей с ОВЗ согласно ФГОС ДОО дошкольная образовательная организация обязана обеспечить создание специальных условий с учетом актуального психофизического состояния воспитанников (в частности, гарантировать доступность предметно-развивающей среды в группах), а также последовательно разрабатывать и реализовывать </a:t>
            </a:r>
            <a:r>
              <a:rPr lang="ru-RU" sz="2800" b="1" dirty="0" smtClean="0"/>
              <a:t>АООП ДО</a:t>
            </a:r>
            <a:r>
              <a:rPr lang="ru-RU" sz="2800" dirty="0" smtClean="0"/>
              <a:t>.</a:t>
            </a:r>
          </a:p>
          <a:p>
            <a:endParaRPr lang="ru-RU" sz="2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Ð¤ÐÐÐ¡ ÐÐ Ð´Ð»Ñ Ð´ÐµÑÐµÐ¹ Ñ ÐÐÐ"/>
          <p:cNvPicPr>
            <a:picLocks noChangeAspect="1" noChangeArrowheads="1"/>
          </p:cNvPicPr>
          <p:nvPr/>
        </p:nvPicPr>
        <p:blipFill>
          <a:blip r:embed="rId2" cstate="print"/>
          <a:srcRect/>
          <a:stretch>
            <a:fillRect/>
          </a:stretch>
        </p:blipFill>
        <p:spPr bwMode="auto">
          <a:xfrm>
            <a:off x="251520" y="188639"/>
            <a:ext cx="8892480" cy="6580437"/>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2"/>
          <a:stretch>
            <a:fillRect/>
          </a:stretch>
        </p:blipFill>
        <p:spPr>
          <a:xfrm>
            <a:off x="0" y="0"/>
            <a:ext cx="9144000" cy="6851129"/>
          </a:xfrm>
          <a:prstGeom prst="rect">
            <a:avLst/>
          </a:prstGeom>
        </p:spPr>
      </p:pic>
      <p:sp>
        <p:nvSpPr>
          <p:cNvPr id="2" name="Заголовок 1"/>
          <p:cNvSpPr>
            <a:spLocks noGrp="1"/>
          </p:cNvSpPr>
          <p:nvPr>
            <p:ph type="title"/>
          </p:nvPr>
        </p:nvSpPr>
        <p:spPr/>
        <p:txBody>
          <a:bodyPr>
            <a:normAutofit fontScale="90000"/>
          </a:bodyPr>
          <a:lstStyle/>
          <a:p>
            <a:r>
              <a:rPr lang="ru-RU" b="1" dirty="0" smtClean="0"/>
              <a:t>Специальные образовательные условия</a:t>
            </a:r>
            <a:endParaRPr lang="ru-RU" b="1" dirty="0"/>
          </a:p>
        </p:txBody>
      </p:sp>
      <p:sp>
        <p:nvSpPr>
          <p:cNvPr id="4" name="TextBox 3"/>
          <p:cNvSpPr txBox="1"/>
          <p:nvPr/>
        </p:nvSpPr>
        <p:spPr>
          <a:xfrm>
            <a:off x="395536" y="1772816"/>
            <a:ext cx="8352928" cy="5078313"/>
          </a:xfrm>
          <a:prstGeom prst="rect">
            <a:avLst/>
          </a:prstGeom>
          <a:noFill/>
        </p:spPr>
        <p:txBody>
          <a:bodyPr wrap="square" rtlCol="0">
            <a:spAutoFit/>
          </a:bodyPr>
          <a:lstStyle/>
          <a:p>
            <a:pPr algn="just"/>
            <a:r>
              <a:rPr lang="ru-RU" sz="2400" dirty="0" smtClean="0"/>
              <a:t>К числу специальных образовательных условий, которые должны быть созданы в детском саду согласно требованиям Стандарта при условии предоставления представителями семьи заключения ПМПК (актуально для дошкольников с ОВЗ) или индивидуальной реабилитационной программы (для воспитанников с инвалидностью), следует отнести:</a:t>
            </a:r>
          </a:p>
          <a:p>
            <a:pPr marL="342900" indent="-342900" algn="just">
              <a:buFont typeface="+mj-lt"/>
              <a:buAutoNum type="arabicPeriod"/>
            </a:pPr>
            <a:r>
              <a:rPr lang="ru-RU" sz="2400" dirty="0" smtClean="0"/>
              <a:t>Разработку специальных программ дошкольного образования, методов, приемов и форм педагогической работы, способствующих всестороннему последовательному развитию дошкольника с особыми образовательными потребностями, сохранению и укреплению его психофизического здоровья.</a:t>
            </a:r>
          </a:p>
          <a:p>
            <a:pPr marL="342900" indent="-342900">
              <a:buFont typeface="+mj-lt"/>
              <a:buAutoNum type="arabicPeriod"/>
            </a:pPr>
            <a:endParaRPr lang="ru-RU" dirty="0" smtClean="0"/>
          </a:p>
          <a:p>
            <a:endParaRPr lang="ru-RU"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stretch>
            <a:fillRect/>
          </a:stretch>
        </p:blipFill>
        <p:spPr>
          <a:xfrm>
            <a:off x="0" y="0"/>
            <a:ext cx="9143999" cy="6857999"/>
          </a:xfrm>
          <a:prstGeom prst="rect">
            <a:avLst/>
          </a:prstGeom>
        </p:spPr>
      </p:pic>
      <p:sp>
        <p:nvSpPr>
          <p:cNvPr id="4" name="TextBox 3"/>
          <p:cNvSpPr txBox="1"/>
          <p:nvPr/>
        </p:nvSpPr>
        <p:spPr>
          <a:xfrm>
            <a:off x="251520" y="476672"/>
            <a:ext cx="8496944" cy="6186309"/>
          </a:xfrm>
          <a:prstGeom prst="rect">
            <a:avLst/>
          </a:prstGeom>
          <a:noFill/>
        </p:spPr>
        <p:txBody>
          <a:bodyPr wrap="square" rtlCol="0">
            <a:spAutoFit/>
          </a:bodyPr>
          <a:lstStyle/>
          <a:p>
            <a:pPr marL="457200" indent="-457200" algn="just">
              <a:buFont typeface="+mj-lt"/>
              <a:buAutoNum type="arabicPeriod" startAt="2"/>
            </a:pPr>
            <a:r>
              <a:rPr lang="ru-RU" sz="2200" dirty="0" smtClean="0"/>
              <a:t>Создание и использование целевых дидактических материалов, учебных пособий. </a:t>
            </a:r>
          </a:p>
          <a:p>
            <a:pPr marL="457200" indent="-457200" algn="just">
              <a:buFont typeface="+mj-lt"/>
              <a:buAutoNum type="arabicPeriod" startAt="2"/>
            </a:pPr>
            <a:r>
              <a:rPr lang="ru-RU" sz="2200" dirty="0" smtClean="0"/>
              <a:t>Применение специальных средств обучения и воспитания, соответствующих физиологическим возможностям ребенка с ОВЗ (например, использование специальных карточек со знаковым обозначением букв шрифтом Брайля для слабовидящих или слепых детей). </a:t>
            </a:r>
          </a:p>
          <a:p>
            <a:pPr marL="457200" indent="-457200" algn="just">
              <a:buFont typeface="+mj-lt"/>
              <a:buAutoNum type="arabicPeriod" startAt="2"/>
            </a:pPr>
            <a:r>
              <a:rPr lang="ru-RU" sz="2200" dirty="0" smtClean="0"/>
              <a:t>Привлечение к оказанию помощи нуждающемуся дошкольнику ассистента для оказания технических услуг. </a:t>
            </a:r>
          </a:p>
          <a:p>
            <a:pPr marL="457200" indent="-457200" algn="just">
              <a:buFont typeface="+mj-lt"/>
              <a:buAutoNum type="arabicPeriod" startAt="2"/>
            </a:pPr>
            <a:r>
              <a:rPr lang="ru-RU" sz="2200" dirty="0" smtClean="0"/>
              <a:t>Проведение индивидуальных и групповых коррекционных занятий под руководством логопеда, дефектолога, психолога.</a:t>
            </a:r>
          </a:p>
          <a:p>
            <a:pPr marL="457200" indent="-457200" algn="just">
              <a:buFont typeface="+mj-lt"/>
              <a:buAutoNum type="arabicPeriod" startAt="2"/>
            </a:pPr>
            <a:r>
              <a:rPr lang="ru-RU" sz="2200" dirty="0" smtClean="0"/>
              <a:t> Проектирование и создание безопасной и доступной среды, в границах которой все воспитанники имеют равный доступ к территориальным объектам, помещениям, учебным пособиям, игрушкам. </a:t>
            </a:r>
          </a:p>
          <a:p>
            <a:pPr marL="457200" indent="-457200" algn="just">
              <a:buFont typeface="+mj-lt"/>
              <a:buAutoNum type="arabicPeriod" startAt="2"/>
            </a:pPr>
            <a:r>
              <a:rPr lang="ru-RU" sz="2200" dirty="0" smtClean="0"/>
              <a:t>Сокращение количества дошкольников в группах с целью равномерного распределения педагогической нагрузки и максимальной индивидуализации воспитания.</a:t>
            </a:r>
            <a:endParaRPr lang="ru-RU" sz="22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stretch>
            <a:fillRect/>
          </a:stretch>
        </p:blipFill>
        <p:spPr>
          <a:xfrm>
            <a:off x="19364" y="19007"/>
            <a:ext cx="9324528" cy="6858000"/>
          </a:xfrm>
          <a:prstGeom prst="rect">
            <a:avLst/>
          </a:prstGeom>
        </p:spPr>
      </p:pic>
      <p:sp>
        <p:nvSpPr>
          <p:cNvPr id="4" name="Прямоугольник 3"/>
          <p:cNvSpPr/>
          <p:nvPr/>
        </p:nvSpPr>
        <p:spPr>
          <a:xfrm>
            <a:off x="323528" y="764704"/>
            <a:ext cx="8352928" cy="2677656"/>
          </a:xfrm>
          <a:prstGeom prst="rect">
            <a:avLst/>
          </a:prstGeom>
        </p:spPr>
        <p:txBody>
          <a:bodyPr wrap="square">
            <a:spAutoFit/>
          </a:bodyPr>
          <a:lstStyle/>
          <a:p>
            <a:r>
              <a:rPr lang="ru-RU" sz="2400" dirty="0" smtClean="0"/>
              <a:t>С целью реализации положений ФГОС в ДОУ для детей с ОВЗ руководитель дошкольной образовательной организации вправе задействовать средства, полученные для выполнения государственного задания, обеспечения основной деятельности (если это предусмотрено бюджетной сметой) или целевые дотации, осваиваемые в рамках госпрограммы «Доступная среда».</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2"/>
          <a:stretch>
            <a:fillRect/>
          </a:stretch>
        </p:blipFill>
        <p:spPr>
          <a:xfrm>
            <a:off x="0" y="0"/>
            <a:ext cx="9252520" cy="6957392"/>
          </a:xfrm>
          <a:prstGeom prst="rect">
            <a:avLst/>
          </a:prstGeom>
        </p:spPr>
      </p:pic>
      <p:sp>
        <p:nvSpPr>
          <p:cNvPr id="2" name="Заголовок 1"/>
          <p:cNvSpPr>
            <a:spLocks noGrp="1"/>
          </p:cNvSpPr>
          <p:nvPr>
            <p:ph type="title"/>
          </p:nvPr>
        </p:nvSpPr>
        <p:spPr/>
        <p:txBody>
          <a:bodyPr>
            <a:normAutofit fontScale="90000"/>
          </a:bodyPr>
          <a:lstStyle/>
          <a:p>
            <a:r>
              <a:rPr lang="ru-RU" sz="3100" b="1" dirty="0" smtClean="0"/>
              <a:t>Разработка и реализация АООП ДО для детей с ОВЗ с учетом ФГОС дошкольного образования</a:t>
            </a:r>
            <a:endParaRPr lang="ru-RU" b="1" dirty="0"/>
          </a:p>
        </p:txBody>
      </p:sp>
      <p:sp>
        <p:nvSpPr>
          <p:cNvPr id="4" name="TextBox 3"/>
          <p:cNvSpPr txBox="1"/>
          <p:nvPr/>
        </p:nvSpPr>
        <p:spPr>
          <a:xfrm>
            <a:off x="395536" y="1628800"/>
            <a:ext cx="8136904" cy="2677656"/>
          </a:xfrm>
          <a:prstGeom prst="rect">
            <a:avLst/>
          </a:prstGeom>
          <a:noFill/>
        </p:spPr>
        <p:txBody>
          <a:bodyPr wrap="square" rtlCol="0">
            <a:spAutoFit/>
          </a:bodyPr>
          <a:lstStyle/>
          <a:p>
            <a:r>
              <a:rPr lang="ru-RU" sz="2400" dirty="0" smtClean="0"/>
              <a:t>Положения ФГОС дошкольного образования закрепляет требования к структуре и содержанию программ, регламентирующих порядок реализации учебно-воспитательного комплекса, в том числе и для детей с ОВЗ. Специфика АООП ДО прослеживается, начиная с общих подходов к ее разработке, которая выполняется поэтапно.</a:t>
            </a:r>
          </a:p>
          <a:p>
            <a:endParaRPr lang="ru-RU" sz="24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27584" y="692696"/>
            <a:ext cx="7848872" cy="646331"/>
          </a:xfrm>
          <a:prstGeom prst="rect">
            <a:avLst/>
          </a:prstGeom>
          <a:noFill/>
        </p:spPr>
        <p:txBody>
          <a:bodyPr wrap="square" rtlCol="0">
            <a:spAutoFit/>
          </a:bodyPr>
          <a:lstStyle/>
          <a:p>
            <a:pPr algn="ctr"/>
            <a:r>
              <a:rPr lang="ru-RU" sz="3600" b="1" dirty="0" smtClean="0"/>
              <a:t>ЭТАПЫ разработки АООП ДО</a:t>
            </a:r>
            <a:endParaRPr lang="ru-RU" sz="3600" b="1" dirty="0"/>
          </a:p>
        </p:txBody>
      </p:sp>
      <p:sp>
        <p:nvSpPr>
          <p:cNvPr id="5" name="TextBox 4"/>
          <p:cNvSpPr txBox="1"/>
          <p:nvPr/>
        </p:nvSpPr>
        <p:spPr>
          <a:xfrm>
            <a:off x="1403648" y="1844824"/>
            <a:ext cx="6336704" cy="523220"/>
          </a:xfrm>
          <a:prstGeom prst="rect">
            <a:avLst/>
          </a:prstGeom>
        </p:spPr>
        <p:style>
          <a:lnRef idx="1">
            <a:schemeClr val="accent4"/>
          </a:lnRef>
          <a:fillRef idx="3">
            <a:schemeClr val="accent4"/>
          </a:fillRef>
          <a:effectRef idx="2">
            <a:schemeClr val="accent4"/>
          </a:effectRef>
          <a:fontRef idx="minor">
            <a:schemeClr val="lt1"/>
          </a:fontRef>
        </p:style>
        <p:txBody>
          <a:bodyPr wrap="square" rtlCol="0">
            <a:spAutoFit/>
          </a:bodyPr>
          <a:lstStyle/>
          <a:p>
            <a:pPr algn="ctr"/>
            <a:r>
              <a:rPr lang="ru-RU" sz="2800" b="1"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НОРМАТИВНЫЙ</a:t>
            </a:r>
            <a:endParaRPr lang="ru-RU" sz="2800" b="1"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TextBox 5"/>
          <p:cNvSpPr txBox="1"/>
          <p:nvPr/>
        </p:nvSpPr>
        <p:spPr>
          <a:xfrm>
            <a:off x="1403648" y="2636912"/>
            <a:ext cx="6336704" cy="523220"/>
          </a:xfrm>
          <a:prstGeom prst="rect">
            <a:avLst/>
          </a:prstGeom>
        </p:spPr>
        <p:style>
          <a:lnRef idx="1">
            <a:schemeClr val="accent3"/>
          </a:lnRef>
          <a:fillRef idx="3">
            <a:schemeClr val="accent3"/>
          </a:fillRef>
          <a:effectRef idx="2">
            <a:schemeClr val="accent3"/>
          </a:effectRef>
          <a:fontRef idx="minor">
            <a:schemeClr val="lt1"/>
          </a:fontRef>
        </p:style>
        <p:txBody>
          <a:bodyPr wrap="square" rtlCol="0">
            <a:spAutoFit/>
          </a:bodyPr>
          <a:lstStyle/>
          <a:p>
            <a:pPr algn="ctr"/>
            <a:r>
              <a:rPr lang="ru-RU" sz="2800" b="1"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ПРОЕКТИРОВОЧНЫЙ</a:t>
            </a:r>
            <a:endParaRPr lang="ru-RU" sz="2800" b="1"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7" name="TextBox 6"/>
          <p:cNvSpPr txBox="1"/>
          <p:nvPr/>
        </p:nvSpPr>
        <p:spPr>
          <a:xfrm>
            <a:off x="1403648" y="3429000"/>
            <a:ext cx="6336704" cy="523220"/>
          </a:xfrm>
          <a:prstGeom prst="rect">
            <a:avLst/>
          </a:prstGeom>
        </p:spPr>
        <p:style>
          <a:lnRef idx="1">
            <a:schemeClr val="accent2"/>
          </a:lnRef>
          <a:fillRef idx="3">
            <a:schemeClr val="accent2"/>
          </a:fillRef>
          <a:effectRef idx="2">
            <a:schemeClr val="accent2"/>
          </a:effectRef>
          <a:fontRef idx="minor">
            <a:schemeClr val="lt1"/>
          </a:fontRef>
        </p:style>
        <p:txBody>
          <a:bodyPr wrap="square" rtlCol="0">
            <a:spAutoFit/>
          </a:bodyPr>
          <a:lstStyle/>
          <a:p>
            <a:pPr algn="ctr"/>
            <a:r>
              <a:rPr lang="ru-RU" sz="2800" b="1"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ПРАКТИЧЕСКИЙ</a:t>
            </a:r>
            <a:endParaRPr lang="ru-RU" sz="2800" b="1"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8" name="TextBox 7"/>
          <p:cNvSpPr txBox="1"/>
          <p:nvPr/>
        </p:nvSpPr>
        <p:spPr>
          <a:xfrm>
            <a:off x="1403648" y="4221088"/>
            <a:ext cx="6336704" cy="523220"/>
          </a:xfrm>
          <a:prstGeom prst="rect">
            <a:avLst/>
          </a:prstGeom>
        </p:spPr>
        <p:style>
          <a:lnRef idx="1">
            <a:schemeClr val="accent5"/>
          </a:lnRef>
          <a:fillRef idx="3">
            <a:schemeClr val="accent5"/>
          </a:fillRef>
          <a:effectRef idx="2">
            <a:schemeClr val="accent5"/>
          </a:effectRef>
          <a:fontRef idx="minor">
            <a:schemeClr val="lt1"/>
          </a:fontRef>
        </p:style>
        <p:txBody>
          <a:bodyPr wrap="square" rtlCol="0">
            <a:spAutoFit/>
          </a:bodyPr>
          <a:lstStyle/>
          <a:p>
            <a:pPr algn="ctr"/>
            <a:r>
              <a:rPr lang="ru-RU" sz="2800" b="1"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РЕФЛЕКСИВНЫЙ</a:t>
            </a:r>
            <a:endParaRPr lang="ru-RU" sz="2800" b="1"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9" name="Скругленный прямоугольник 8"/>
          <p:cNvSpPr/>
          <p:nvPr/>
        </p:nvSpPr>
        <p:spPr>
          <a:xfrm>
            <a:off x="539552" y="2636912"/>
            <a:ext cx="576064" cy="504056"/>
          </a:xfrm>
          <a:prstGeom prst="round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ru-RU" sz="36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2</a:t>
            </a:r>
            <a:endParaRPr lang="ru-RU" sz="3600"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sp>
        <p:nvSpPr>
          <p:cNvPr id="10" name="Скругленный прямоугольник 9"/>
          <p:cNvSpPr/>
          <p:nvPr/>
        </p:nvSpPr>
        <p:spPr>
          <a:xfrm>
            <a:off x="539552" y="1844824"/>
            <a:ext cx="576064" cy="504056"/>
          </a:xfrm>
          <a:prstGeom prst="round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ru-RU" sz="36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1</a:t>
            </a:r>
            <a:endParaRPr lang="ru-RU" sz="3600"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sp>
        <p:nvSpPr>
          <p:cNvPr id="11" name="Скругленный прямоугольник 10"/>
          <p:cNvSpPr/>
          <p:nvPr/>
        </p:nvSpPr>
        <p:spPr>
          <a:xfrm>
            <a:off x="539552" y="3501008"/>
            <a:ext cx="576064" cy="504056"/>
          </a:xfrm>
          <a:prstGeom prst="round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ru-RU" sz="36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3</a:t>
            </a:r>
            <a:endParaRPr lang="ru-RU" sz="3600"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sp>
        <p:nvSpPr>
          <p:cNvPr id="12" name="Скругленный прямоугольник 11"/>
          <p:cNvSpPr/>
          <p:nvPr/>
        </p:nvSpPr>
        <p:spPr>
          <a:xfrm>
            <a:off x="539552" y="4293096"/>
            <a:ext cx="576064" cy="504056"/>
          </a:xfrm>
          <a:prstGeom prst="round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ru-RU" sz="36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4</a:t>
            </a:r>
            <a:endParaRPr lang="ru-RU" sz="3600"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2"/>
          <a:stretch>
            <a:fillRect/>
          </a:stretch>
        </p:blipFill>
        <p:spPr>
          <a:xfrm>
            <a:off x="0" y="0"/>
            <a:ext cx="9252520" cy="6863263"/>
          </a:xfrm>
          <a:prstGeom prst="rect">
            <a:avLst/>
          </a:prstGeom>
        </p:spPr>
      </p:pic>
      <p:sp>
        <p:nvSpPr>
          <p:cNvPr id="2" name="Заголовок 1"/>
          <p:cNvSpPr>
            <a:spLocks noGrp="1"/>
          </p:cNvSpPr>
          <p:nvPr>
            <p:ph type="title"/>
          </p:nvPr>
        </p:nvSpPr>
        <p:spPr/>
        <p:txBody>
          <a:bodyPr/>
          <a:lstStyle/>
          <a:p>
            <a:r>
              <a:rPr lang="ru-RU" b="1" dirty="0" smtClean="0"/>
              <a:t>НОРМАТИВНЫЙ</a:t>
            </a:r>
            <a:endParaRPr lang="ru-RU" b="1" dirty="0"/>
          </a:p>
        </p:txBody>
      </p:sp>
      <p:sp>
        <p:nvSpPr>
          <p:cNvPr id="4" name="TextBox 3"/>
          <p:cNvSpPr txBox="1"/>
          <p:nvPr/>
        </p:nvSpPr>
        <p:spPr>
          <a:xfrm>
            <a:off x="611560" y="1628800"/>
            <a:ext cx="7992888" cy="4893647"/>
          </a:xfrm>
          <a:prstGeom prst="rect">
            <a:avLst/>
          </a:prstGeom>
          <a:noFill/>
        </p:spPr>
        <p:txBody>
          <a:bodyPr wrap="square" rtlCol="0">
            <a:spAutoFit/>
          </a:bodyPr>
          <a:lstStyle/>
          <a:p>
            <a:r>
              <a:rPr lang="ru-RU" sz="2400" dirty="0" smtClean="0"/>
              <a:t>На основании данных мониторинга, определяющих необходимость разработки АООП с целью выполнения нормативных требований, издается приказ заведующей детского сада о необходимости создания рабочей группы, ответственной за проектирование адаптированной программной разработки с учетом возрастных потребностей дошкольников, чьи родители подали заключения ПМПК. Облегчить организационную работу по данному направлению можно при условии закрепления локальным актом порядка разработки АООП ДО. Также на данном этапе важно определить количество необходимых программных разработок.</a:t>
            </a:r>
          </a:p>
          <a:p>
            <a:endParaRPr lang="ru-RU" sz="24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2"/>
          <a:stretch>
            <a:fillRect/>
          </a:stretch>
        </p:blipFill>
        <p:spPr>
          <a:xfrm>
            <a:off x="0" y="0"/>
            <a:ext cx="9144000" cy="6858000"/>
          </a:xfrm>
          <a:prstGeom prst="rect">
            <a:avLst/>
          </a:prstGeom>
        </p:spPr>
      </p:pic>
      <p:sp>
        <p:nvSpPr>
          <p:cNvPr id="2" name="Заголовок 1"/>
          <p:cNvSpPr>
            <a:spLocks noGrp="1"/>
          </p:cNvSpPr>
          <p:nvPr>
            <p:ph type="title"/>
          </p:nvPr>
        </p:nvSpPr>
        <p:spPr/>
        <p:txBody>
          <a:bodyPr/>
          <a:lstStyle/>
          <a:p>
            <a:r>
              <a:rPr lang="ru-RU" b="1" dirty="0" smtClean="0"/>
              <a:t>Проектировочный </a:t>
            </a:r>
            <a:endParaRPr lang="ru-RU" b="1" dirty="0"/>
          </a:p>
        </p:txBody>
      </p:sp>
      <p:sp>
        <p:nvSpPr>
          <p:cNvPr id="4" name="TextBox 3"/>
          <p:cNvSpPr txBox="1"/>
          <p:nvPr/>
        </p:nvSpPr>
        <p:spPr>
          <a:xfrm>
            <a:off x="539552" y="1628800"/>
            <a:ext cx="8064896" cy="4031873"/>
          </a:xfrm>
          <a:prstGeom prst="rect">
            <a:avLst/>
          </a:prstGeom>
          <a:noFill/>
        </p:spPr>
        <p:txBody>
          <a:bodyPr wrap="square" rtlCol="0">
            <a:spAutoFit/>
          </a:bodyPr>
          <a:lstStyle/>
          <a:p>
            <a:r>
              <a:rPr lang="ru-RU" sz="3200" dirty="0" smtClean="0"/>
              <a:t>Разработка конкретной, реалистичной цели и актуальных задач АООП ДО с учетом индивидуальных особенностей дошкольников с ОВЗ в ДОУ согласно ФГОС, содержания программы и методов ее реализации с последующим утверждением разработки на педсовете.</a:t>
            </a:r>
          </a:p>
          <a:p>
            <a:endParaRPr lang="ru-RU" sz="3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2"/>
          <a:stretch>
            <a:fillRect/>
          </a:stretch>
        </p:blipFill>
        <p:spPr>
          <a:xfrm>
            <a:off x="0" y="-99392"/>
            <a:ext cx="9252520" cy="7056784"/>
          </a:xfrm>
          <a:prstGeom prst="rect">
            <a:avLst/>
          </a:prstGeom>
        </p:spPr>
      </p:pic>
      <p:sp>
        <p:nvSpPr>
          <p:cNvPr id="2" name="Заголовок 1"/>
          <p:cNvSpPr>
            <a:spLocks noGrp="1"/>
          </p:cNvSpPr>
          <p:nvPr>
            <p:ph type="title"/>
          </p:nvPr>
        </p:nvSpPr>
        <p:spPr/>
        <p:txBody>
          <a:bodyPr>
            <a:normAutofit/>
          </a:bodyPr>
          <a:lstStyle/>
          <a:p>
            <a:r>
              <a:rPr lang="ru-RU" dirty="0" smtClean="0"/>
              <a:t>Инклюзия - включение</a:t>
            </a:r>
            <a:endParaRPr lang="ru-RU" dirty="0"/>
          </a:p>
        </p:txBody>
      </p:sp>
      <p:sp>
        <p:nvSpPr>
          <p:cNvPr id="4" name="TextBox 3"/>
          <p:cNvSpPr txBox="1"/>
          <p:nvPr/>
        </p:nvSpPr>
        <p:spPr>
          <a:xfrm>
            <a:off x="395536" y="1340768"/>
            <a:ext cx="8424936" cy="3046988"/>
          </a:xfrm>
          <a:prstGeom prst="rect">
            <a:avLst/>
          </a:prstGeom>
          <a:noFill/>
        </p:spPr>
        <p:txBody>
          <a:bodyPr wrap="square" rtlCol="0">
            <a:spAutoFit/>
          </a:bodyPr>
          <a:lstStyle/>
          <a:p>
            <a:r>
              <a:rPr lang="ru-RU" sz="3200" b="1" dirty="0" smtClean="0"/>
              <a:t>Инклюзивное образование </a:t>
            </a:r>
            <a:r>
              <a:rPr lang="ru-RU" sz="3200" dirty="0" smtClean="0"/>
              <a:t>-  совместное обучение (воспитание) включая организацию совместных учебных занятий, досуга, различных видов дополнительного образования, лиц с ОВЗ и лиц, не имеющих таких ограничений</a:t>
            </a:r>
            <a:endParaRPr lang="ru-RU" sz="32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2"/>
          <a:stretch>
            <a:fillRect/>
          </a:stretch>
        </p:blipFill>
        <p:spPr>
          <a:xfrm>
            <a:off x="0" y="0"/>
            <a:ext cx="9144000" cy="6858000"/>
          </a:xfrm>
          <a:prstGeom prst="rect">
            <a:avLst/>
          </a:prstGeom>
        </p:spPr>
      </p:pic>
      <p:sp>
        <p:nvSpPr>
          <p:cNvPr id="2" name="Заголовок 1"/>
          <p:cNvSpPr>
            <a:spLocks noGrp="1"/>
          </p:cNvSpPr>
          <p:nvPr>
            <p:ph type="title"/>
          </p:nvPr>
        </p:nvSpPr>
        <p:spPr/>
        <p:txBody>
          <a:bodyPr/>
          <a:lstStyle/>
          <a:p>
            <a:r>
              <a:rPr lang="ru-RU" dirty="0" smtClean="0"/>
              <a:t>ПРАКТИЧЕСКИЙ</a:t>
            </a:r>
            <a:endParaRPr lang="ru-RU" dirty="0"/>
          </a:p>
        </p:txBody>
      </p:sp>
      <p:sp>
        <p:nvSpPr>
          <p:cNvPr id="4" name="TextBox 3"/>
          <p:cNvSpPr txBox="1"/>
          <p:nvPr/>
        </p:nvSpPr>
        <p:spPr>
          <a:xfrm>
            <a:off x="611560" y="2060848"/>
            <a:ext cx="7920880" cy="3046988"/>
          </a:xfrm>
          <a:prstGeom prst="rect">
            <a:avLst/>
          </a:prstGeom>
          <a:noFill/>
        </p:spPr>
        <p:txBody>
          <a:bodyPr wrap="square" rtlCol="0">
            <a:spAutoFit/>
          </a:bodyPr>
          <a:lstStyle/>
          <a:p>
            <a:r>
              <a:rPr lang="ru-RU" sz="3200" dirty="0" smtClean="0"/>
              <a:t>Реализация утвержденной программной разработки с обязательным привлечение </a:t>
            </a:r>
            <a:r>
              <a:rPr lang="ru-RU" sz="3200" dirty="0" err="1" smtClean="0"/>
              <a:t>узкопрофильных</a:t>
            </a:r>
            <a:r>
              <a:rPr lang="ru-RU" sz="3200" dirty="0" smtClean="0"/>
              <a:t> специалистов — дефектолога, логопеда, сурдопедагога, психолога.</a:t>
            </a:r>
          </a:p>
          <a:p>
            <a:r>
              <a:rPr lang="ru-RU" sz="3200" dirty="0" smtClean="0"/>
              <a:t> </a:t>
            </a:r>
            <a:endParaRPr lang="ru-RU" sz="32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2"/>
          <a:stretch>
            <a:fillRect/>
          </a:stretch>
        </p:blipFill>
        <p:spPr>
          <a:xfrm>
            <a:off x="0" y="0"/>
            <a:ext cx="9144000" cy="6858000"/>
          </a:xfrm>
          <a:prstGeom prst="rect">
            <a:avLst/>
          </a:prstGeom>
        </p:spPr>
      </p:pic>
      <p:sp>
        <p:nvSpPr>
          <p:cNvPr id="2" name="Заголовок 1"/>
          <p:cNvSpPr>
            <a:spLocks noGrp="1"/>
          </p:cNvSpPr>
          <p:nvPr>
            <p:ph type="title"/>
          </p:nvPr>
        </p:nvSpPr>
        <p:spPr/>
        <p:txBody>
          <a:bodyPr/>
          <a:lstStyle/>
          <a:p>
            <a:r>
              <a:rPr lang="ru-RU" dirty="0" smtClean="0"/>
              <a:t>РЕФЛЕКСИВНЫЙ</a:t>
            </a:r>
            <a:endParaRPr lang="ru-RU" dirty="0"/>
          </a:p>
        </p:txBody>
      </p:sp>
      <p:sp>
        <p:nvSpPr>
          <p:cNvPr id="4" name="TextBox 3"/>
          <p:cNvSpPr txBox="1"/>
          <p:nvPr/>
        </p:nvSpPr>
        <p:spPr>
          <a:xfrm>
            <a:off x="539552" y="1772816"/>
            <a:ext cx="8064896" cy="2554545"/>
          </a:xfrm>
          <a:prstGeom prst="rect">
            <a:avLst/>
          </a:prstGeom>
          <a:noFill/>
        </p:spPr>
        <p:txBody>
          <a:bodyPr wrap="square" rtlCol="0">
            <a:spAutoFit/>
          </a:bodyPr>
          <a:lstStyle/>
          <a:p>
            <a:r>
              <a:rPr lang="ru-RU" sz="3200" dirty="0" smtClean="0"/>
              <a:t>Проводится оценка эффективности программы посредством фиксации достижений ребенка по ключевым параметрам психофизического развития.</a:t>
            </a:r>
          </a:p>
          <a:p>
            <a:endParaRPr lang="ru-RU" sz="32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2"/>
          <a:stretch>
            <a:fillRect/>
          </a:stretch>
        </p:blipFill>
        <p:spPr>
          <a:xfrm>
            <a:off x="0" y="0"/>
            <a:ext cx="9144000" cy="6858000"/>
          </a:xfrm>
          <a:prstGeom prst="rect">
            <a:avLst/>
          </a:prstGeom>
        </p:spPr>
      </p:pic>
      <p:sp>
        <p:nvSpPr>
          <p:cNvPr id="2" name="Заголовок 1"/>
          <p:cNvSpPr>
            <a:spLocks noGrp="1"/>
          </p:cNvSpPr>
          <p:nvPr>
            <p:ph type="title"/>
          </p:nvPr>
        </p:nvSpPr>
        <p:spPr/>
        <p:txBody>
          <a:bodyPr/>
          <a:lstStyle/>
          <a:p>
            <a:r>
              <a:rPr lang="ru-RU" dirty="0" smtClean="0"/>
              <a:t>АООП ДО</a:t>
            </a:r>
            <a:endParaRPr lang="ru-RU" dirty="0"/>
          </a:p>
        </p:txBody>
      </p:sp>
      <p:sp>
        <p:nvSpPr>
          <p:cNvPr id="4" name="TextBox 3"/>
          <p:cNvSpPr txBox="1"/>
          <p:nvPr/>
        </p:nvSpPr>
        <p:spPr>
          <a:xfrm>
            <a:off x="251520" y="1196752"/>
            <a:ext cx="8712968" cy="6124754"/>
          </a:xfrm>
          <a:prstGeom prst="rect">
            <a:avLst/>
          </a:prstGeom>
          <a:noFill/>
        </p:spPr>
        <p:txBody>
          <a:bodyPr wrap="square" rtlCol="0">
            <a:spAutoFit/>
          </a:bodyPr>
          <a:lstStyle/>
          <a:p>
            <a:r>
              <a:rPr lang="ru-RU" sz="2800" dirty="0" smtClean="0"/>
              <a:t>Адаптированная основная образовательная программа дошкольного образования разрабатывается на основе примерной основной программы и включает следующие разделы: </a:t>
            </a:r>
          </a:p>
          <a:p>
            <a:r>
              <a:rPr lang="ru-RU" sz="2800" b="1" dirty="0" smtClean="0"/>
              <a:t>1.Целевой</a:t>
            </a:r>
            <a:r>
              <a:rPr lang="ru-RU" sz="2800" dirty="0" smtClean="0"/>
              <a:t>, состоящий из пояснительной записки (содержит психолого-педагогическую характеристику особенностей психофизиологического развития дошкольника с ОВЗ, определение приоритетных целей и задач) и системы планирующих результатов освоения программного содержания, которые следует представить в виде целевых ориентиров по основным направлениям развития, в том числе и в вопросах осуществления коррекционной работы.</a:t>
            </a:r>
          </a:p>
          <a:p>
            <a:endParaRPr lang="ru-RU" sz="28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stretch>
            <a:fillRect/>
          </a:stretch>
        </p:blipFill>
        <p:spPr>
          <a:xfrm>
            <a:off x="0" y="0"/>
            <a:ext cx="9144000" cy="6858000"/>
          </a:xfrm>
          <a:prstGeom prst="rect">
            <a:avLst/>
          </a:prstGeom>
        </p:spPr>
      </p:pic>
      <p:sp>
        <p:nvSpPr>
          <p:cNvPr id="4" name="Прямоугольник 3"/>
          <p:cNvSpPr/>
          <p:nvPr/>
        </p:nvSpPr>
        <p:spPr>
          <a:xfrm>
            <a:off x="395536" y="335846"/>
            <a:ext cx="8496944" cy="6124754"/>
          </a:xfrm>
          <a:prstGeom prst="rect">
            <a:avLst/>
          </a:prstGeom>
        </p:spPr>
        <p:txBody>
          <a:bodyPr wrap="square">
            <a:spAutoFit/>
          </a:bodyPr>
          <a:lstStyle/>
          <a:p>
            <a:r>
              <a:rPr lang="ru-RU" sz="2800" b="1" dirty="0" smtClean="0"/>
              <a:t>2.Содержательный</a:t>
            </a:r>
            <a:r>
              <a:rPr lang="ru-RU" sz="2800" dirty="0" smtClean="0"/>
              <a:t>, определяющий содержание педагогической работы по пяти образовательным областям и коррекционной деятельности, проводимой с детьми с ОВЗ согласно ФГОС дошкольного образования, а также описание условий организации учебно-воспитательного процесса, порядка психолого-педагогического сопровождения, необходимое материально-техническое обеспечение и показатели его наличия. </a:t>
            </a:r>
          </a:p>
          <a:p>
            <a:r>
              <a:rPr lang="ru-RU" sz="2800" b="1" dirty="0" smtClean="0"/>
              <a:t>3.Организационный</a:t>
            </a:r>
            <a:r>
              <a:rPr lang="ru-RU" sz="2800" dirty="0" smtClean="0"/>
              <a:t>, в котором представлено описание специфики вышеперечисленных условий с учетом психофизических возможностей дошкольников с особыми образовательными потребностями.</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stretch>
            <a:fillRect/>
          </a:stretch>
        </p:blipFill>
        <p:spPr>
          <a:xfrm>
            <a:off x="0" y="0"/>
            <a:ext cx="9144000" cy="6857999"/>
          </a:xfrm>
          <a:prstGeom prst="rect">
            <a:avLst/>
          </a:prstGeom>
        </p:spPr>
      </p:pic>
      <p:sp>
        <p:nvSpPr>
          <p:cNvPr id="4" name="Прямоугольник 3"/>
          <p:cNvSpPr/>
          <p:nvPr/>
        </p:nvSpPr>
        <p:spPr>
          <a:xfrm>
            <a:off x="539552" y="1305342"/>
            <a:ext cx="8280920" cy="4524315"/>
          </a:xfrm>
          <a:prstGeom prst="rect">
            <a:avLst/>
          </a:prstGeom>
        </p:spPr>
        <p:txBody>
          <a:bodyPr wrap="square">
            <a:spAutoFit/>
          </a:bodyPr>
          <a:lstStyle/>
          <a:p>
            <a:r>
              <a:rPr lang="ru-RU" sz="3200" dirty="0" smtClean="0"/>
              <a:t>На основании разработанной АООП ДО </a:t>
            </a:r>
            <a:r>
              <a:rPr lang="ru-RU" sz="3200" b="1" dirty="0" smtClean="0"/>
              <a:t>всеми специалистами</a:t>
            </a:r>
            <a:r>
              <a:rPr lang="ru-RU" sz="3200" dirty="0" smtClean="0"/>
              <a:t> детского сада — воспитателями, педагогом-дефектологом, педагогом-логопедом, детским психологом — разрабатывается рабочая программа, а также документы календарно-тематического планирования, которые могут при необходимости корректироваться и дополняться.</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2"/>
          <a:stretch>
            <a:fillRect/>
          </a:stretch>
        </p:blipFill>
        <p:spPr>
          <a:xfrm>
            <a:off x="0" y="0"/>
            <a:ext cx="9144000" cy="6858000"/>
          </a:xfrm>
          <a:prstGeom prst="rect">
            <a:avLst/>
          </a:prstGeom>
        </p:spPr>
      </p:pic>
      <p:sp>
        <p:nvSpPr>
          <p:cNvPr id="2" name="Заголовок 1"/>
          <p:cNvSpPr>
            <a:spLocks noGrp="1"/>
          </p:cNvSpPr>
          <p:nvPr>
            <p:ph type="title"/>
          </p:nvPr>
        </p:nvSpPr>
        <p:spPr/>
        <p:txBody>
          <a:bodyPr>
            <a:normAutofit fontScale="90000"/>
          </a:bodyPr>
          <a:lstStyle/>
          <a:p>
            <a:r>
              <a:rPr lang="ru-RU" dirty="0" smtClean="0"/>
              <a:t>Особенности реализации ФГОС для детей с ОВЗ в ДОО</a:t>
            </a:r>
            <a:endParaRPr lang="ru-RU" dirty="0"/>
          </a:p>
        </p:txBody>
      </p:sp>
      <p:sp>
        <p:nvSpPr>
          <p:cNvPr id="5" name="TextBox 4"/>
          <p:cNvSpPr txBox="1"/>
          <p:nvPr/>
        </p:nvSpPr>
        <p:spPr>
          <a:xfrm>
            <a:off x="395536" y="2060848"/>
            <a:ext cx="8280920" cy="4093428"/>
          </a:xfrm>
          <a:prstGeom prst="rect">
            <a:avLst/>
          </a:prstGeom>
          <a:noFill/>
        </p:spPr>
        <p:txBody>
          <a:bodyPr wrap="square" rtlCol="0">
            <a:spAutoFit/>
          </a:bodyPr>
          <a:lstStyle/>
          <a:p>
            <a:r>
              <a:rPr lang="ru-RU" sz="2000" dirty="0" smtClean="0"/>
              <a:t>В связи с организацией инклюзивного образования согласно ФГОС для дошкольников с ОВЗ возрастают требования к работе педагогов детского сада с семьями, испытывающими трудности взаимодействия с малышом, имеющим особые познавательные потребности. Помимо прочего, Стандарт направлен на обеспечение психолого-педагогической поддержки родителей и повышения их компетенции в вопросах развития и воспитания, сохранения и укрепления здоровья деток с разными нарушениями развития. Педагоги ДОУ должны знать и учитывать индивидуальные особенности детей с ОВЗ, знакомит родителей с особенностями взаимодействия с их особенным малышом, оказывать посильную педагогическую поддержку, способствующую, в том числе, и успешному освоению программного материала.</a:t>
            </a:r>
          </a:p>
          <a:p>
            <a:endParaRPr lang="ru-RU" sz="20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2"/>
          <a:stretch>
            <a:fillRect/>
          </a:stretch>
        </p:blipFill>
        <p:spPr>
          <a:xfrm>
            <a:off x="0" y="0"/>
            <a:ext cx="9144000" cy="6857999"/>
          </a:xfrm>
          <a:prstGeom prst="rect">
            <a:avLst/>
          </a:prstGeom>
        </p:spPr>
      </p:pic>
      <p:sp>
        <p:nvSpPr>
          <p:cNvPr id="2" name="Заголовок 1"/>
          <p:cNvSpPr>
            <a:spLocks noGrp="1"/>
          </p:cNvSpPr>
          <p:nvPr>
            <p:ph type="title"/>
          </p:nvPr>
        </p:nvSpPr>
        <p:spPr/>
        <p:txBody>
          <a:bodyPr/>
          <a:lstStyle/>
          <a:p>
            <a:r>
              <a:rPr lang="ru-RU" dirty="0" smtClean="0"/>
              <a:t>Проблемы реализации</a:t>
            </a:r>
            <a:endParaRPr lang="ru-RU" dirty="0"/>
          </a:p>
        </p:txBody>
      </p:sp>
      <p:sp>
        <p:nvSpPr>
          <p:cNvPr id="4" name="Прямоугольник 3"/>
          <p:cNvSpPr/>
          <p:nvPr/>
        </p:nvSpPr>
        <p:spPr>
          <a:xfrm>
            <a:off x="323528" y="1772816"/>
            <a:ext cx="8424936" cy="3416320"/>
          </a:xfrm>
          <a:prstGeom prst="rect">
            <a:avLst/>
          </a:prstGeom>
        </p:spPr>
        <p:txBody>
          <a:bodyPr wrap="square">
            <a:spAutoFit/>
          </a:bodyPr>
          <a:lstStyle/>
          <a:p>
            <a:r>
              <a:rPr lang="ru-RU" dirty="0" smtClean="0"/>
              <a:t>В свете этого важно отметить, что на данный момент методическая база, на которую воспитатели ДОУ могут опереться при разработке АООП, при подборе методов, форм и особенностей педагогической работы с детками, имеющими особые образовательные потребности, а также членами их семей, остается несформированной, что усложняет процесс инклюзии и внедрения принципов ФГОС ДО. Система мониторинга достижений детей с ОВЗ в ДОУ по ФГОС также основана исключительно на личных разработках отдельных специалистов, что обуславливает необходимость дальнейшей методической работы по данному направлению. Еще одна актуальная проблема системы — необходимость оперативного повышения квалификации воспитателей, которую можно разрешить исключительно посредством осуществления комплексной работы по самообразованию.</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2"/>
          <a:stretch>
            <a:fillRect/>
          </a:stretch>
        </p:blipFill>
        <p:spPr>
          <a:xfrm>
            <a:off x="0" y="0"/>
            <a:ext cx="9144000" cy="6858000"/>
          </a:xfrm>
          <a:prstGeom prst="rect">
            <a:avLst/>
          </a:prstGeom>
        </p:spPr>
      </p:pic>
      <p:sp>
        <p:nvSpPr>
          <p:cNvPr id="2" name="Заголовок 1"/>
          <p:cNvSpPr>
            <a:spLocks noGrp="1"/>
          </p:cNvSpPr>
          <p:nvPr>
            <p:ph type="title"/>
          </p:nvPr>
        </p:nvSpPr>
        <p:spPr/>
        <p:txBody>
          <a:bodyPr>
            <a:normAutofit fontScale="90000"/>
          </a:bodyPr>
          <a:lstStyle/>
          <a:p>
            <a:r>
              <a:rPr lang="ru-RU" b="1" dirty="0" smtClean="0"/>
              <a:t>Внедрение  системы инклюзивного образования в детском саду</a:t>
            </a:r>
            <a:endParaRPr lang="ru-RU" b="1" dirty="0"/>
          </a:p>
        </p:txBody>
      </p:sp>
      <p:sp>
        <p:nvSpPr>
          <p:cNvPr id="4" name="Прямоугольник 3"/>
          <p:cNvSpPr/>
          <p:nvPr/>
        </p:nvSpPr>
        <p:spPr>
          <a:xfrm>
            <a:off x="395536" y="2132856"/>
            <a:ext cx="8496944" cy="3046988"/>
          </a:xfrm>
          <a:prstGeom prst="rect">
            <a:avLst/>
          </a:prstGeom>
        </p:spPr>
        <p:txBody>
          <a:bodyPr wrap="square">
            <a:spAutoFit/>
          </a:bodyPr>
          <a:lstStyle/>
          <a:p>
            <a:r>
              <a:rPr lang="ru-RU" sz="2400" b="1" dirty="0" smtClean="0"/>
              <a:t>Сбор сведений о ребенке. </a:t>
            </a:r>
          </a:p>
          <a:p>
            <a:r>
              <a:rPr lang="ru-RU" sz="2400" dirty="0" smtClean="0"/>
              <a:t>Проводится посредством фиксации опорных данных в картах обследования, с привлечением психолога, логопеда, музыкального руководителя, инструктора по физическому воспитанию. </a:t>
            </a:r>
          </a:p>
          <a:p>
            <a:r>
              <a:rPr lang="ru-RU" sz="2400" dirty="0" smtClean="0"/>
              <a:t>Полученные данные используются при разработке рабочей программы для дошкольника (или группы дошкольников) с особыми образовательными потребностями.</a:t>
            </a:r>
          </a:p>
        </p:txBody>
      </p:sp>
      <p:sp>
        <p:nvSpPr>
          <p:cNvPr id="5" name="Скругленный прямоугольник 4"/>
          <p:cNvSpPr/>
          <p:nvPr/>
        </p:nvSpPr>
        <p:spPr>
          <a:xfrm>
            <a:off x="323528" y="1556792"/>
            <a:ext cx="576064" cy="504056"/>
          </a:xfrm>
          <a:prstGeom prst="round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ru-RU" sz="36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1</a:t>
            </a:r>
            <a:endParaRPr lang="ru-RU" sz="3600"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2"/>
          <a:stretch>
            <a:fillRect/>
          </a:stretch>
        </p:blipFill>
        <p:spPr>
          <a:xfrm>
            <a:off x="0" y="0"/>
            <a:ext cx="9144000" cy="6858000"/>
          </a:xfrm>
          <a:prstGeom prst="rect">
            <a:avLst/>
          </a:prstGeom>
        </p:spPr>
      </p:pic>
      <p:sp>
        <p:nvSpPr>
          <p:cNvPr id="2" name="Заголовок 1"/>
          <p:cNvSpPr>
            <a:spLocks noGrp="1"/>
          </p:cNvSpPr>
          <p:nvPr>
            <p:ph type="title"/>
          </p:nvPr>
        </p:nvSpPr>
        <p:spPr/>
        <p:txBody>
          <a:bodyPr>
            <a:normAutofit fontScale="90000"/>
          </a:bodyPr>
          <a:lstStyle/>
          <a:p>
            <a:r>
              <a:rPr lang="ru-RU" b="1" dirty="0" smtClean="0"/>
              <a:t>Внедрение  системы инклюзивного образования в детском саду</a:t>
            </a:r>
            <a:endParaRPr lang="ru-RU" dirty="0"/>
          </a:p>
        </p:txBody>
      </p:sp>
      <p:sp>
        <p:nvSpPr>
          <p:cNvPr id="4" name="Прямоугольник 3"/>
          <p:cNvSpPr/>
          <p:nvPr/>
        </p:nvSpPr>
        <p:spPr>
          <a:xfrm>
            <a:off x="395536" y="2132856"/>
            <a:ext cx="8496944" cy="707886"/>
          </a:xfrm>
          <a:prstGeom prst="rect">
            <a:avLst/>
          </a:prstGeom>
        </p:spPr>
        <p:txBody>
          <a:bodyPr wrap="square">
            <a:spAutoFit/>
          </a:bodyPr>
          <a:lstStyle/>
          <a:p>
            <a:r>
              <a:rPr lang="ru-RU" sz="2000" b="1" dirty="0" smtClean="0"/>
              <a:t>Анализ полученной информации </a:t>
            </a:r>
            <a:r>
              <a:rPr lang="ru-RU" sz="2000" dirty="0" smtClean="0"/>
              <a:t>о ребенке с целью выявления вероятных затруднений и путей их преодоления.</a:t>
            </a:r>
          </a:p>
        </p:txBody>
      </p:sp>
      <p:sp>
        <p:nvSpPr>
          <p:cNvPr id="5" name="Скругленный прямоугольник 4"/>
          <p:cNvSpPr/>
          <p:nvPr/>
        </p:nvSpPr>
        <p:spPr>
          <a:xfrm>
            <a:off x="323528" y="1556792"/>
            <a:ext cx="576064" cy="504056"/>
          </a:xfrm>
          <a:prstGeom prst="round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ru-RU" sz="36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2</a:t>
            </a:r>
            <a:endParaRPr lang="ru-RU" sz="3600"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sp>
        <p:nvSpPr>
          <p:cNvPr id="6" name="Скругленный прямоугольник 5"/>
          <p:cNvSpPr/>
          <p:nvPr/>
        </p:nvSpPr>
        <p:spPr>
          <a:xfrm>
            <a:off x="323528" y="2996952"/>
            <a:ext cx="576064" cy="504056"/>
          </a:xfrm>
          <a:prstGeom prst="round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ru-RU" sz="36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3</a:t>
            </a:r>
            <a:endParaRPr lang="ru-RU" sz="3600"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sp>
        <p:nvSpPr>
          <p:cNvPr id="7" name="TextBox 6"/>
          <p:cNvSpPr txBox="1"/>
          <p:nvPr/>
        </p:nvSpPr>
        <p:spPr>
          <a:xfrm>
            <a:off x="323528" y="3501008"/>
            <a:ext cx="8496944" cy="2554545"/>
          </a:xfrm>
          <a:prstGeom prst="rect">
            <a:avLst/>
          </a:prstGeom>
          <a:noFill/>
        </p:spPr>
        <p:txBody>
          <a:bodyPr wrap="square" rtlCol="0">
            <a:spAutoFit/>
          </a:bodyPr>
          <a:lstStyle/>
          <a:p>
            <a:r>
              <a:rPr lang="ru-RU" sz="2000" b="1" dirty="0" smtClean="0"/>
              <a:t>Определение коррекционно-образовательного маршрута</a:t>
            </a:r>
            <a:r>
              <a:rPr lang="ru-RU" sz="2000" dirty="0" smtClean="0"/>
              <a:t>. В ходе заседания ПМПК определяется возможность обеспечения оптимальных условий для развития ребенка с ОВЗ в ДОУ по ФГОС — во время общеобразовательных и коррекционных занятий, в индивидуальной работе. При необходимости составляет индивидуальная коррекционная программа, структурно состоящая из пояснительной записки, плана работы с дошкольником по различным образовательным направлениям и системы мониторинга достижений.</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2"/>
          <a:stretch>
            <a:fillRect/>
          </a:stretch>
        </p:blipFill>
        <p:spPr>
          <a:xfrm>
            <a:off x="0" y="0"/>
            <a:ext cx="9144000" cy="6857999"/>
          </a:xfrm>
          <a:prstGeom prst="rect">
            <a:avLst/>
          </a:prstGeom>
        </p:spPr>
      </p:pic>
      <p:sp>
        <p:nvSpPr>
          <p:cNvPr id="2" name="Заголовок 1"/>
          <p:cNvSpPr>
            <a:spLocks noGrp="1"/>
          </p:cNvSpPr>
          <p:nvPr>
            <p:ph type="title"/>
          </p:nvPr>
        </p:nvSpPr>
        <p:spPr/>
        <p:txBody>
          <a:bodyPr>
            <a:normAutofit fontScale="90000"/>
          </a:bodyPr>
          <a:lstStyle/>
          <a:p>
            <a:r>
              <a:rPr lang="ru-RU" b="1" dirty="0" smtClean="0"/>
              <a:t>Внедрение  системы инклюзивного образования в детском саду</a:t>
            </a:r>
            <a:endParaRPr lang="ru-RU" dirty="0"/>
          </a:p>
        </p:txBody>
      </p:sp>
      <p:sp>
        <p:nvSpPr>
          <p:cNvPr id="4" name="Скругленный прямоугольник 3"/>
          <p:cNvSpPr/>
          <p:nvPr/>
        </p:nvSpPr>
        <p:spPr>
          <a:xfrm>
            <a:off x="395536" y="1700808"/>
            <a:ext cx="576064" cy="504056"/>
          </a:xfrm>
          <a:prstGeom prst="round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ru-RU" sz="36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4</a:t>
            </a:r>
            <a:endParaRPr lang="ru-RU" sz="3600"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sp>
        <p:nvSpPr>
          <p:cNvPr id="5" name="TextBox 4"/>
          <p:cNvSpPr txBox="1"/>
          <p:nvPr/>
        </p:nvSpPr>
        <p:spPr>
          <a:xfrm>
            <a:off x="899592" y="2348880"/>
            <a:ext cx="7560840" cy="1569660"/>
          </a:xfrm>
          <a:prstGeom prst="rect">
            <a:avLst/>
          </a:prstGeom>
          <a:noFill/>
        </p:spPr>
        <p:txBody>
          <a:bodyPr wrap="square" rtlCol="0">
            <a:spAutoFit/>
          </a:bodyPr>
          <a:lstStyle/>
          <a:p>
            <a:r>
              <a:rPr lang="ru-RU" sz="2400" b="1" dirty="0" smtClean="0"/>
              <a:t>Реализация рабочей программы</a:t>
            </a:r>
            <a:r>
              <a:rPr lang="ru-RU" sz="2400" dirty="0" smtClean="0"/>
              <a:t>, к которой следует привлечь всех участников коррекционно-образовательного процесса, а также медиков.</a:t>
            </a:r>
          </a:p>
          <a:p>
            <a:endParaRPr lang="ru-RU"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stretch>
            <a:fillRect/>
          </a:stretch>
        </p:blipFill>
        <p:spPr>
          <a:xfrm>
            <a:off x="0" y="-99392"/>
            <a:ext cx="9144000" cy="6957392"/>
          </a:xfrm>
          <a:prstGeom prst="rect">
            <a:avLst/>
          </a:prstGeom>
        </p:spPr>
      </p:pic>
      <p:sp>
        <p:nvSpPr>
          <p:cNvPr id="4" name="Прямоугольник 3"/>
          <p:cNvSpPr/>
          <p:nvPr/>
        </p:nvSpPr>
        <p:spPr>
          <a:xfrm>
            <a:off x="539552" y="836712"/>
            <a:ext cx="8280920" cy="3970318"/>
          </a:xfrm>
          <a:prstGeom prst="rect">
            <a:avLst/>
          </a:prstGeom>
        </p:spPr>
        <p:txBody>
          <a:bodyPr wrap="square">
            <a:spAutoFit/>
          </a:bodyPr>
          <a:lstStyle/>
          <a:p>
            <a:r>
              <a:rPr lang="ru-RU" sz="2800" dirty="0" smtClean="0"/>
              <a:t>Обучающиеся с ограниченными возможностями здоровья – физическое лицо, имеющее</a:t>
            </a:r>
          </a:p>
          <a:p>
            <a:r>
              <a:rPr lang="ru-RU" sz="2800" dirty="0" smtClean="0"/>
              <a:t>недостатки в физическом и (или) психологическом развитии, подтвержденные </a:t>
            </a:r>
            <a:r>
              <a:rPr lang="ru-RU" sz="2800" dirty="0" err="1" smtClean="0"/>
              <a:t>психолого</a:t>
            </a:r>
            <a:r>
              <a:rPr lang="ru-RU" sz="2800" dirty="0" smtClean="0"/>
              <a:t>-</a:t>
            </a:r>
          </a:p>
          <a:p>
            <a:r>
              <a:rPr lang="ru-RU" sz="2800" dirty="0" smtClean="0"/>
              <a:t>медико-педагогической комиссии и препятствующие получению образования без создания</a:t>
            </a:r>
          </a:p>
          <a:p>
            <a:r>
              <a:rPr lang="ru-RU" sz="2800" dirty="0" smtClean="0"/>
              <a:t>специальных условий (ч. 16 ст. 2 Федерального закона от 29.12.2012 №273-ФЗ "Об</a:t>
            </a:r>
          </a:p>
          <a:p>
            <a:r>
              <a:rPr lang="ru-RU" sz="2800" dirty="0" smtClean="0"/>
              <a:t>образовании в Российской Федерации").</a:t>
            </a:r>
            <a:endParaRPr lang="ru-RU" sz="28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descr="ÐÐ°ÑÐµÑÐ¸Ð°Ð»ÑÐ½Ð¾-ÑÐµÑÐ½Ð¸ÑÐµÑÐºÐ¸Ðµ ÑÑÐ»Ð¾Ð²Ð¸Ñ, Ð½ÐµÐ¾Ð±ÑÐ¾Ð´Ð¸Ð¼ÑÐµ Ð´Ð»Ñ Ð²Ð¾ÑÐ¿Ð¸ÑÐ°Ð½Ð¸Ñ Ð´ÐµÑÐµÐ¹ Ñ ÐÐÐ Ð² ÐÐÐ£"/>
          <p:cNvPicPr>
            <a:picLocks noChangeAspect="1" noChangeArrowheads="1"/>
          </p:cNvPicPr>
          <p:nvPr/>
        </p:nvPicPr>
        <p:blipFill>
          <a:blip r:embed="rId2" cstate="print"/>
          <a:srcRect/>
          <a:stretch>
            <a:fillRect/>
          </a:stretch>
        </p:blipFill>
        <p:spPr bwMode="auto">
          <a:xfrm>
            <a:off x="-173511" y="0"/>
            <a:ext cx="9288487" cy="6858000"/>
          </a:xfrm>
          <a:prstGeom prst="rect">
            <a:avLst/>
          </a:prstGeom>
          <a:noFill/>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stretch>
            <a:fillRect/>
          </a:stretch>
        </p:blipFill>
        <p:spPr>
          <a:xfrm>
            <a:off x="0" y="0"/>
            <a:ext cx="9144000" cy="6858000"/>
          </a:xfrm>
          <a:prstGeom prst="rect">
            <a:avLst/>
          </a:prstGeom>
        </p:spPr>
      </p:pic>
      <p:sp>
        <p:nvSpPr>
          <p:cNvPr id="4" name="TextBox 3"/>
          <p:cNvSpPr txBox="1"/>
          <p:nvPr/>
        </p:nvSpPr>
        <p:spPr>
          <a:xfrm>
            <a:off x="395536" y="620688"/>
            <a:ext cx="8352928" cy="4893647"/>
          </a:xfrm>
          <a:prstGeom prst="rect">
            <a:avLst/>
          </a:prstGeom>
          <a:noFill/>
        </p:spPr>
        <p:txBody>
          <a:bodyPr wrap="square" rtlCol="0">
            <a:spAutoFit/>
          </a:bodyPr>
          <a:lstStyle/>
          <a:p>
            <a:r>
              <a:rPr lang="ru-RU" sz="2400" dirty="0" smtClean="0"/>
              <a:t>Коррекция и компенсация </a:t>
            </a:r>
            <a:r>
              <a:rPr lang="ru-RU" sz="2400" dirty="0" err="1" smtClean="0"/>
              <a:t>психоречевых</a:t>
            </a:r>
            <a:r>
              <a:rPr lang="ru-RU" sz="2400" dirty="0" smtClean="0"/>
              <a:t> недостатков у дошкольников с ОВЗ согласно ФГОС ДО обеспечивается объединением усилий педагогов разного профиля — специалистов, каждый из которых отвечает за отдельные показатели возрастного развития:</a:t>
            </a:r>
          </a:p>
          <a:p>
            <a:endParaRPr lang="ru-RU" sz="2400" dirty="0" smtClean="0"/>
          </a:p>
          <a:p>
            <a:pPr>
              <a:buFont typeface="Arial" pitchFamily="34" charset="0"/>
              <a:buChar char="•"/>
            </a:pPr>
            <a:r>
              <a:rPr lang="ru-RU" sz="2400" b="1" dirty="0" smtClean="0"/>
              <a:t>Ответственные воспитатели </a:t>
            </a:r>
            <a:r>
              <a:rPr lang="ru-RU" sz="2400" dirty="0" smtClean="0"/>
              <a:t>организуют коррекционно-образовательную деятельность в ходе организации различных видов детской активности, в режимных моментах с применением игровых, сюжетных и интегрированных форм педагогической работы, а также поощряют самостоятельность детей с ОВЗ при выборе игр познавательно-речевой и </a:t>
            </a:r>
            <a:r>
              <a:rPr lang="ru-RU" sz="2400" dirty="0" err="1" smtClean="0"/>
              <a:t>общеразвивающей</a:t>
            </a:r>
            <a:r>
              <a:rPr lang="ru-RU" sz="2400" dirty="0" smtClean="0"/>
              <a:t> направленности. </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stretch>
            <a:fillRect/>
          </a:stretch>
        </p:blipFill>
        <p:spPr>
          <a:xfrm>
            <a:off x="0" y="0"/>
            <a:ext cx="9144000" cy="6857999"/>
          </a:xfrm>
          <a:prstGeom prst="rect">
            <a:avLst/>
          </a:prstGeom>
        </p:spPr>
      </p:pic>
      <p:sp>
        <p:nvSpPr>
          <p:cNvPr id="4" name="Прямоугольник 3"/>
          <p:cNvSpPr/>
          <p:nvPr/>
        </p:nvSpPr>
        <p:spPr>
          <a:xfrm>
            <a:off x="467544" y="474345"/>
            <a:ext cx="8352928" cy="6001643"/>
          </a:xfrm>
          <a:prstGeom prst="rect">
            <a:avLst/>
          </a:prstGeom>
        </p:spPr>
        <p:txBody>
          <a:bodyPr wrap="square">
            <a:spAutoFit/>
          </a:bodyPr>
          <a:lstStyle/>
          <a:p>
            <a:pPr>
              <a:buFont typeface="Arial" pitchFamily="34" charset="0"/>
              <a:buChar char="•"/>
            </a:pPr>
            <a:r>
              <a:rPr lang="ru-RU" sz="2400" b="1" dirty="0" smtClean="0"/>
              <a:t>Педагог-логопед</a:t>
            </a:r>
            <a:r>
              <a:rPr lang="ru-RU" sz="2400" dirty="0" smtClean="0"/>
              <a:t>, дефектолог проводит коррекционную работу по преодолению речевых недостатков и </a:t>
            </a:r>
            <a:r>
              <a:rPr lang="ru-RU" sz="2400" dirty="0" err="1" smtClean="0"/>
              <a:t>общеразвивающую</a:t>
            </a:r>
            <a:r>
              <a:rPr lang="ru-RU" sz="2400" dirty="0" smtClean="0"/>
              <a:t> образовательно-коррекционную деятельность в ходе режимных моментов, используя комплексный подход к решению возникающих педагогических проблем, в т.ч. и за счет применения традиционных и нетрадиционных методов взаимодействия с дошкольниками. </a:t>
            </a:r>
          </a:p>
          <a:p>
            <a:pPr>
              <a:buFont typeface="Arial" pitchFamily="34" charset="0"/>
              <a:buChar char="•"/>
            </a:pPr>
            <a:r>
              <a:rPr lang="ru-RU" sz="2400" b="1" dirty="0" smtClean="0"/>
              <a:t>Музыкальный руководитель </a:t>
            </a:r>
            <a:r>
              <a:rPr lang="ru-RU" sz="2400" dirty="0" smtClean="0"/>
              <a:t>организует выполнение упражнений на развитие слухового восприятия, двигательной памяти, обучает основам </a:t>
            </a:r>
            <a:r>
              <a:rPr lang="ru-RU" sz="2400" dirty="0" err="1" smtClean="0"/>
              <a:t>логоритмики</a:t>
            </a:r>
            <a:r>
              <a:rPr lang="ru-RU" sz="2400" dirty="0" smtClean="0"/>
              <a:t>. </a:t>
            </a:r>
          </a:p>
          <a:p>
            <a:pPr>
              <a:buFont typeface="Arial" pitchFamily="34" charset="0"/>
              <a:buChar char="•"/>
            </a:pPr>
            <a:r>
              <a:rPr lang="ru-RU" sz="2400" b="1" dirty="0" smtClean="0"/>
              <a:t>Инструктор по физической культуре</a:t>
            </a:r>
            <a:r>
              <a:rPr lang="ru-RU" sz="2400" dirty="0" smtClean="0"/>
              <a:t>, опираясь на данные актуальных медицинских обследований, организует игры на развитие общей и мелкой моторики, формирование правильного дыхания, укрепление мышечного каркаса, формирование адекватной пространственной ориентации.</a:t>
            </a:r>
            <a:endParaRPr lang="ru-RU" sz="24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2"/>
          <a:stretch>
            <a:fillRect/>
          </a:stretch>
        </p:blipFill>
        <p:spPr>
          <a:xfrm>
            <a:off x="0" y="0"/>
            <a:ext cx="9144000" cy="6857999"/>
          </a:xfrm>
          <a:prstGeom prst="rect">
            <a:avLst/>
          </a:prstGeom>
        </p:spPr>
      </p:pic>
      <p:sp>
        <p:nvSpPr>
          <p:cNvPr id="2" name="Заголовок 1"/>
          <p:cNvSpPr>
            <a:spLocks noGrp="1"/>
          </p:cNvSpPr>
          <p:nvPr>
            <p:ph type="title"/>
          </p:nvPr>
        </p:nvSpPr>
        <p:spPr/>
        <p:txBody>
          <a:bodyPr>
            <a:normAutofit fontScale="90000"/>
          </a:bodyPr>
          <a:lstStyle/>
          <a:p>
            <a:r>
              <a:rPr lang="ru-RU" b="1" dirty="0" smtClean="0"/>
              <a:t>Сотрудничество  с семьями воспитанников</a:t>
            </a:r>
            <a:endParaRPr lang="ru-RU" b="1" dirty="0"/>
          </a:p>
        </p:txBody>
      </p:sp>
      <p:sp>
        <p:nvSpPr>
          <p:cNvPr id="4" name="TextBox 3"/>
          <p:cNvSpPr txBox="1"/>
          <p:nvPr/>
        </p:nvSpPr>
        <p:spPr>
          <a:xfrm>
            <a:off x="539552" y="2060848"/>
            <a:ext cx="8208912" cy="4401205"/>
          </a:xfrm>
          <a:prstGeom prst="rect">
            <a:avLst/>
          </a:prstGeom>
          <a:noFill/>
        </p:spPr>
        <p:txBody>
          <a:bodyPr wrap="square" rtlCol="0">
            <a:spAutoFit/>
          </a:bodyPr>
          <a:lstStyle/>
          <a:p>
            <a:pPr>
              <a:buFont typeface="Arial" pitchFamily="34" charset="0"/>
              <a:buChar char="•"/>
            </a:pPr>
            <a:r>
              <a:rPr lang="ru-RU" sz="2000" dirty="0" smtClean="0"/>
              <a:t>Информирование  родителей о ходе коррекционно-образовательного процесса (проведение Дней открытых дверей, выставок детского творчества, конкурсных программ, праздников, концертов, распространение информационных буклетов), </a:t>
            </a:r>
          </a:p>
          <a:p>
            <a:pPr>
              <a:buFont typeface="Arial" pitchFamily="34" charset="0"/>
              <a:buChar char="•"/>
            </a:pPr>
            <a:r>
              <a:rPr lang="ru-RU" sz="2000" dirty="0" smtClean="0"/>
              <a:t>организации «Школы родителей», для слушателей которой могут организоваться лекции с привлечением </a:t>
            </a:r>
            <a:r>
              <a:rPr lang="ru-RU" sz="2000" dirty="0" err="1" smtClean="0"/>
              <a:t>узкопрофильных</a:t>
            </a:r>
            <a:r>
              <a:rPr lang="ru-RU" sz="2000" dirty="0" smtClean="0"/>
              <a:t> специалистов, педагога-психолога, логопеда ДОУ, в ходе осуществления совместной деятельности (выполнение проектов, исследований, подготовка к праздникам). </a:t>
            </a:r>
          </a:p>
          <a:p>
            <a:r>
              <a:rPr lang="ru-RU" sz="2000" b="1" dirty="0" smtClean="0"/>
              <a:t>Огромное значение для достижения положительной динамики дошкольников с ОВЗ имеет мотивационная заинтересованность родителей, посещение ими консультаций, совместное выполнение коррекционно-развивающих упражнений.</a:t>
            </a:r>
          </a:p>
          <a:p>
            <a:endParaRPr lang="ru-RU" sz="20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stretch>
            <a:fillRect/>
          </a:stretch>
        </p:blipFill>
        <p:spPr>
          <a:xfrm>
            <a:off x="0" y="0"/>
            <a:ext cx="9044485" cy="6858000"/>
          </a:xfrm>
          <a:prstGeom prst="rect">
            <a:avLst/>
          </a:prstGeom>
        </p:spPr>
      </p:pic>
      <p:sp>
        <p:nvSpPr>
          <p:cNvPr id="4" name="Прямоугольник 3"/>
          <p:cNvSpPr/>
          <p:nvPr/>
        </p:nvSpPr>
        <p:spPr>
          <a:xfrm>
            <a:off x="2286000" y="2274838"/>
            <a:ext cx="4572000" cy="923330"/>
          </a:xfrm>
          <a:prstGeom prst="rect">
            <a:avLst/>
          </a:prstGeom>
        </p:spPr>
        <p:txBody>
          <a:bodyPr>
            <a:spAutoFit/>
          </a:bodyPr>
          <a:lstStyle/>
          <a:p>
            <a:r>
              <a:rPr lang="ru-RU" dirty="0" smtClean="0"/>
              <a:t>Источник: </a:t>
            </a:r>
            <a:r>
              <a:rPr lang="ru-RU" dirty="0" smtClean="0">
                <a:hlinkClick r:id="rId3"/>
              </a:rPr>
              <a:t>https://www.resobr.ru/article/63365-qqn-18-m9-fgos-doshkolnogo-obrazovaniya-dlya-detey-s-ovz</a:t>
            </a:r>
            <a:endParaRPr lang="ru-RU" dirty="0" smtClean="0"/>
          </a:p>
        </p:txBody>
      </p:sp>
      <p:sp>
        <p:nvSpPr>
          <p:cNvPr id="5" name="TextBox 4"/>
          <p:cNvSpPr txBox="1"/>
          <p:nvPr/>
        </p:nvSpPr>
        <p:spPr>
          <a:xfrm>
            <a:off x="2555776" y="1412776"/>
            <a:ext cx="4104456" cy="523220"/>
          </a:xfrm>
          <a:prstGeom prst="rect">
            <a:avLst/>
          </a:prstGeom>
          <a:noFill/>
        </p:spPr>
        <p:txBody>
          <a:bodyPr wrap="square" rtlCol="0">
            <a:spAutoFit/>
          </a:bodyPr>
          <a:lstStyle/>
          <a:p>
            <a:r>
              <a:rPr lang="ru-RU" sz="2800" dirty="0" smtClean="0"/>
              <a:t>СПАСИБО ЗА ВНИМАНИЕ</a:t>
            </a:r>
            <a:endParaRPr lang="ru-RU" sz="2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2"/>
          <a:stretch>
            <a:fillRect/>
          </a:stretch>
        </p:blipFill>
        <p:spPr>
          <a:xfrm>
            <a:off x="0" y="0"/>
            <a:ext cx="9144000" cy="6858000"/>
          </a:xfrm>
          <a:prstGeom prst="rect">
            <a:avLst/>
          </a:prstGeom>
        </p:spPr>
      </p:pic>
      <p:sp>
        <p:nvSpPr>
          <p:cNvPr id="2" name="Заголовок 1"/>
          <p:cNvSpPr>
            <a:spLocks noGrp="1"/>
          </p:cNvSpPr>
          <p:nvPr>
            <p:ph type="title"/>
          </p:nvPr>
        </p:nvSpPr>
        <p:spPr>
          <a:xfrm>
            <a:off x="467544" y="548680"/>
            <a:ext cx="8229600" cy="1143000"/>
          </a:xfrm>
        </p:spPr>
        <p:txBody>
          <a:bodyPr>
            <a:normAutofit fontScale="90000"/>
          </a:bodyPr>
          <a:lstStyle/>
          <a:p>
            <a:r>
              <a:rPr lang="ru-RU" b="1" dirty="0" smtClean="0"/>
              <a:t>Ребенок с ограниченными возможностями </a:t>
            </a:r>
            <a:r>
              <a:rPr lang="ru-RU" dirty="0" smtClean="0"/>
              <a:t/>
            </a:r>
            <a:br>
              <a:rPr lang="ru-RU" dirty="0" smtClean="0"/>
            </a:br>
            <a:endParaRPr lang="ru-RU" dirty="0"/>
          </a:p>
        </p:txBody>
      </p:sp>
      <p:sp>
        <p:nvSpPr>
          <p:cNvPr id="4" name="TextBox 3"/>
          <p:cNvSpPr txBox="1"/>
          <p:nvPr/>
        </p:nvSpPr>
        <p:spPr>
          <a:xfrm>
            <a:off x="467544" y="1844824"/>
            <a:ext cx="8352928" cy="3108543"/>
          </a:xfrm>
          <a:prstGeom prst="rect">
            <a:avLst/>
          </a:prstGeom>
          <a:noFill/>
        </p:spPr>
        <p:txBody>
          <a:bodyPr wrap="square" rtlCol="0">
            <a:spAutoFit/>
          </a:bodyPr>
          <a:lstStyle/>
          <a:p>
            <a:r>
              <a:rPr lang="ru-RU" sz="2800" dirty="0" smtClean="0"/>
              <a:t>Дети с ОВЗ в ДОУ по ФГОС — несовершеннолетние физические лица, недостатки физиологического или психологического состояния которых препятствуют получению образования без создания специальных условий в детском саду и подтверждены заключением психолого-медико-педагогической комиссии (ПМПК).</a:t>
            </a:r>
            <a:endParaRPr lang="ru-RU"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stretch>
            <a:fillRect/>
          </a:stretch>
        </p:blipFill>
        <p:spPr>
          <a:xfrm>
            <a:off x="0" y="116632"/>
            <a:ext cx="9144000" cy="6741367"/>
          </a:xfrm>
          <a:prstGeom prst="rect">
            <a:avLst/>
          </a:prstGeom>
        </p:spPr>
      </p:pic>
      <p:sp>
        <p:nvSpPr>
          <p:cNvPr id="2" name="Заголовок 1"/>
          <p:cNvSpPr>
            <a:spLocks noGrp="1"/>
          </p:cNvSpPr>
          <p:nvPr>
            <p:ph type="title"/>
          </p:nvPr>
        </p:nvSpPr>
        <p:spPr>
          <a:xfrm>
            <a:off x="539552" y="0"/>
            <a:ext cx="8229600" cy="1143000"/>
          </a:xfrm>
        </p:spPr>
        <p:txBody>
          <a:bodyPr/>
          <a:lstStyle/>
          <a:p>
            <a:r>
              <a:rPr lang="ru-RU" dirty="0" smtClean="0"/>
              <a:t>Категории детей  </a:t>
            </a:r>
            <a:endParaRPr lang="ru-RU" dirty="0"/>
          </a:p>
        </p:txBody>
      </p:sp>
      <p:sp>
        <p:nvSpPr>
          <p:cNvPr id="3" name="Содержимое 2"/>
          <p:cNvSpPr>
            <a:spLocks noGrp="1"/>
          </p:cNvSpPr>
          <p:nvPr>
            <p:ph idx="1"/>
          </p:nvPr>
        </p:nvSpPr>
        <p:spPr>
          <a:xfrm>
            <a:off x="251520" y="1052736"/>
            <a:ext cx="8640960" cy="5616624"/>
          </a:xfrm>
        </p:spPr>
        <p:txBody>
          <a:bodyPr>
            <a:noAutofit/>
          </a:bodyPr>
          <a:lstStyle/>
          <a:p>
            <a:r>
              <a:rPr lang="ru-RU" sz="2400" dirty="0" smtClean="0"/>
              <a:t>С нарушениями слуха (слабослышащие, глухие, позднооглохшие, </a:t>
            </a:r>
            <a:r>
              <a:rPr lang="ru-RU" sz="2400" dirty="0" err="1" smtClean="0"/>
              <a:t>кохлеарно</a:t>
            </a:r>
            <a:r>
              <a:rPr lang="ru-RU" sz="2400" dirty="0" smtClean="0"/>
              <a:t> имплантированные), нуждающиеся в сурдопедагогическом сопровождении. </a:t>
            </a:r>
          </a:p>
          <a:p>
            <a:r>
              <a:rPr lang="ru-RU" sz="2400" dirty="0" smtClean="0"/>
              <a:t>С дефектами зрения (слабовидящие, слепые).</a:t>
            </a:r>
          </a:p>
          <a:p>
            <a:r>
              <a:rPr lang="ru-RU" sz="2400" dirty="0" smtClean="0"/>
              <a:t> С задержкой психического развития — нарушением сроков формирования интеллекта, эмоционально-волевых качеств (низкая концентрация, рассеянность внимания, непонимание природы причинно-следственных связей, неспособность к ориентации в пространстве, неспособность к классификации, обобщению, анализу простейших данных). </a:t>
            </a:r>
          </a:p>
          <a:p>
            <a:r>
              <a:rPr lang="ru-RU" sz="2400" dirty="0" smtClean="0"/>
              <a:t>С тяжелыми нарушениями речи (моторной и сенсорной алалией, тяжелой степенью </a:t>
            </a:r>
            <a:r>
              <a:rPr lang="ru-RU" sz="2400" dirty="0" err="1" smtClean="0"/>
              <a:t>ринолалии</a:t>
            </a:r>
            <a:r>
              <a:rPr lang="ru-RU" sz="2400" dirty="0" smtClean="0"/>
              <a:t>, заикания, дизартрии, афазии).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stretch>
            <a:fillRect/>
          </a:stretch>
        </p:blipFill>
        <p:spPr>
          <a:xfrm>
            <a:off x="0" y="0"/>
            <a:ext cx="9252520" cy="6857999"/>
          </a:xfrm>
          <a:prstGeom prst="rect">
            <a:avLst/>
          </a:prstGeom>
        </p:spPr>
      </p:pic>
      <p:sp>
        <p:nvSpPr>
          <p:cNvPr id="3" name="Содержимое 2"/>
          <p:cNvSpPr>
            <a:spLocks noGrp="1"/>
          </p:cNvSpPr>
          <p:nvPr>
            <p:ph idx="1"/>
          </p:nvPr>
        </p:nvSpPr>
        <p:spPr>
          <a:xfrm>
            <a:off x="467544" y="764704"/>
            <a:ext cx="8229600" cy="4525963"/>
          </a:xfrm>
        </p:spPr>
        <p:txBody>
          <a:bodyPr>
            <a:normAutofit fontScale="85000" lnSpcReduction="10000"/>
          </a:bodyPr>
          <a:lstStyle/>
          <a:p>
            <a:r>
              <a:rPr lang="ru-RU" dirty="0" smtClean="0"/>
              <a:t>С нарушениями функций опорно-двигательного аппарата врожденного и приобретенного генеза. </a:t>
            </a:r>
          </a:p>
          <a:p>
            <a:r>
              <a:rPr lang="ru-RU" dirty="0" smtClean="0"/>
              <a:t>С патологиями </a:t>
            </a:r>
            <a:r>
              <a:rPr lang="ru-RU" dirty="0" err="1" smtClean="0"/>
              <a:t>аутистического</a:t>
            </a:r>
            <a:r>
              <a:rPr lang="ru-RU" dirty="0" smtClean="0"/>
              <a:t> характера (синдромом </a:t>
            </a:r>
            <a:r>
              <a:rPr lang="ru-RU" dirty="0" err="1" smtClean="0"/>
              <a:t>Каннера</a:t>
            </a:r>
            <a:r>
              <a:rPr lang="ru-RU" dirty="0" smtClean="0"/>
              <a:t>, </a:t>
            </a:r>
            <a:r>
              <a:rPr lang="ru-RU" dirty="0" err="1" smtClean="0"/>
              <a:t>дезинтегративным</a:t>
            </a:r>
            <a:r>
              <a:rPr lang="ru-RU" dirty="0" smtClean="0"/>
              <a:t> расстройством, синдромом </a:t>
            </a:r>
            <a:r>
              <a:rPr lang="ru-RU" dirty="0" err="1" smtClean="0"/>
              <a:t>Аспергера</a:t>
            </a:r>
            <a:r>
              <a:rPr lang="ru-RU" dirty="0" smtClean="0"/>
              <a:t>, неспецифическим </a:t>
            </a:r>
            <a:r>
              <a:rPr lang="ru-RU" dirty="0" err="1" smtClean="0"/>
              <a:t>первазивным</a:t>
            </a:r>
            <a:r>
              <a:rPr lang="ru-RU" dirty="0" smtClean="0"/>
              <a:t> нарушением возрастного развития).</a:t>
            </a:r>
          </a:p>
          <a:p>
            <a:endParaRPr lang="ru-RU" dirty="0" smtClean="0"/>
          </a:p>
          <a:p>
            <a:r>
              <a:rPr lang="ru-RU" dirty="0" smtClean="0"/>
              <a:t>Со сложными комплексными (множественными) дефектами развития. С тяжелыми интеллектуальными нарушениями. </a:t>
            </a:r>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stretch>
            <a:fillRect/>
          </a:stretch>
        </p:blipFill>
        <p:spPr>
          <a:xfrm>
            <a:off x="0" y="0"/>
            <a:ext cx="9144000" cy="6739534"/>
          </a:xfrm>
          <a:prstGeom prst="rect">
            <a:avLst/>
          </a:prstGeom>
        </p:spPr>
      </p:pic>
      <p:sp>
        <p:nvSpPr>
          <p:cNvPr id="4" name="TextBox 3"/>
          <p:cNvSpPr txBox="1"/>
          <p:nvPr/>
        </p:nvSpPr>
        <p:spPr>
          <a:xfrm>
            <a:off x="467544" y="548680"/>
            <a:ext cx="8136904" cy="4524315"/>
          </a:xfrm>
          <a:prstGeom prst="rect">
            <a:avLst/>
          </a:prstGeom>
          <a:noFill/>
        </p:spPr>
        <p:txBody>
          <a:bodyPr wrap="square" rtlCol="0">
            <a:spAutoFit/>
          </a:bodyPr>
          <a:lstStyle/>
          <a:p>
            <a:r>
              <a:rPr lang="ru-RU" sz="2400" dirty="0" smtClean="0"/>
              <a:t>Показатель здоровья определяют специалисты ПМПК.</a:t>
            </a:r>
          </a:p>
          <a:p>
            <a:r>
              <a:rPr lang="ru-RU" sz="2400" dirty="0" smtClean="0"/>
              <a:t>Родителям (законным представителям) на руки выдается заключение установленного образца, в котором раскрывается уровень </a:t>
            </a:r>
            <a:r>
              <a:rPr lang="ru-RU" sz="2400" dirty="0" err="1" smtClean="0"/>
              <a:t>сформированности</a:t>
            </a:r>
            <a:r>
              <a:rPr lang="ru-RU" sz="2400" dirty="0" smtClean="0"/>
              <a:t> у ребенка основных интеллектуальных функций (восприятия, памяти, мышления, речи) и даются рекомендации по созданию условий, необходимых для организации эффектного учебно-воспитательного процесса с учетом имеющихся недостатков развития. При этом ФГОС для дошкольников с ОВЗ и другие законодательные документы рассматривают передачу заключения ПМПК в детский сад и другие образовательные организации как добровольное решение родителей. </a:t>
            </a:r>
            <a:endParaRPr lang="ru-RU"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2"/>
          <a:stretch>
            <a:fillRect/>
          </a:stretch>
        </p:blipFill>
        <p:spPr>
          <a:xfrm>
            <a:off x="0" y="0"/>
            <a:ext cx="9144000" cy="6857999"/>
          </a:xfrm>
          <a:prstGeom prst="rect">
            <a:avLst/>
          </a:prstGeom>
        </p:spPr>
      </p:pic>
      <p:sp>
        <p:nvSpPr>
          <p:cNvPr id="2" name="Заголовок 1"/>
          <p:cNvSpPr>
            <a:spLocks noGrp="1"/>
          </p:cNvSpPr>
          <p:nvPr>
            <p:ph type="title"/>
          </p:nvPr>
        </p:nvSpPr>
        <p:spPr/>
        <p:txBody>
          <a:bodyPr>
            <a:noAutofit/>
          </a:bodyPr>
          <a:lstStyle/>
          <a:p>
            <a:r>
              <a:rPr lang="ru-RU" sz="3600" b="1" dirty="0" smtClean="0"/>
              <a:t>ФГОС дошкольного образования для детей с ОВЗ: основные положения</a:t>
            </a:r>
            <a:endParaRPr lang="ru-RU" sz="3600" b="1" dirty="0"/>
          </a:p>
        </p:txBody>
      </p:sp>
      <p:sp>
        <p:nvSpPr>
          <p:cNvPr id="4" name="TextBox 3"/>
          <p:cNvSpPr txBox="1"/>
          <p:nvPr/>
        </p:nvSpPr>
        <p:spPr>
          <a:xfrm>
            <a:off x="323528" y="1556792"/>
            <a:ext cx="8820472" cy="1384995"/>
          </a:xfrm>
          <a:prstGeom prst="rect">
            <a:avLst/>
          </a:prstGeom>
          <a:noFill/>
        </p:spPr>
        <p:txBody>
          <a:bodyPr wrap="square" rtlCol="0">
            <a:spAutoFit/>
          </a:bodyPr>
          <a:lstStyle/>
          <a:p>
            <a:r>
              <a:rPr lang="ru-RU" sz="2800" dirty="0" smtClean="0">
                <a:solidFill>
                  <a:srgbClr val="002060"/>
                </a:solidFill>
              </a:rPr>
              <a:t>Цель: обеспечение равных возможностей для получения качественного образования всеми гражданами РФ</a:t>
            </a:r>
            <a:endParaRPr lang="ru-RU" sz="2800" dirty="0">
              <a:solidFill>
                <a:srgbClr val="002060"/>
              </a:solidFill>
            </a:endParaRPr>
          </a:p>
        </p:txBody>
      </p:sp>
      <p:sp>
        <p:nvSpPr>
          <p:cNvPr id="5" name="TextBox 4"/>
          <p:cNvSpPr txBox="1"/>
          <p:nvPr/>
        </p:nvSpPr>
        <p:spPr>
          <a:xfrm>
            <a:off x="467544" y="2924944"/>
            <a:ext cx="8676456" cy="954107"/>
          </a:xfrm>
          <a:prstGeom prst="rect">
            <a:avLst/>
          </a:prstGeom>
          <a:noFill/>
        </p:spPr>
        <p:txBody>
          <a:bodyPr wrap="square" rtlCol="0">
            <a:spAutoFit/>
          </a:bodyPr>
          <a:lstStyle/>
          <a:p>
            <a:r>
              <a:rPr lang="ru-RU" sz="2800" dirty="0" smtClean="0"/>
              <a:t>Учёт образовательные потребностей всех категорий дошкольников. </a:t>
            </a:r>
            <a:endParaRPr lang="ru-RU" sz="2800" dirty="0"/>
          </a:p>
        </p:txBody>
      </p:sp>
      <p:sp>
        <p:nvSpPr>
          <p:cNvPr id="6" name="TextBox 5"/>
          <p:cNvSpPr txBox="1"/>
          <p:nvPr/>
        </p:nvSpPr>
        <p:spPr>
          <a:xfrm>
            <a:off x="611560" y="4149080"/>
            <a:ext cx="7920880" cy="2246769"/>
          </a:xfrm>
          <a:prstGeom prst="rect">
            <a:avLst/>
          </a:prstGeom>
          <a:noFill/>
        </p:spPr>
        <p:txBody>
          <a:bodyPr wrap="square" rtlCol="0">
            <a:spAutoFit/>
          </a:bodyPr>
          <a:lstStyle/>
          <a:p>
            <a:r>
              <a:rPr lang="ru-RU" sz="2800" b="1" dirty="0" smtClean="0">
                <a:solidFill>
                  <a:srgbClr val="FF0000"/>
                </a:solidFill>
              </a:rPr>
              <a:t>ФГОС дошкольного образования для детей с ОВЗ </a:t>
            </a:r>
            <a:r>
              <a:rPr lang="ru-RU" sz="2800" dirty="0" smtClean="0">
                <a:solidFill>
                  <a:srgbClr val="FF0000"/>
                </a:solidFill>
              </a:rPr>
              <a:t>предусматривает создание многообразия возможностей для личностного развития, успешной социализации и последующей самореализации. </a:t>
            </a:r>
            <a:endParaRPr lang="ru-RU" sz="2800" dirty="0">
              <a:solidFill>
                <a:srgbClr val="FF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stretch>
            <a:fillRect/>
          </a:stretch>
        </p:blipFill>
        <p:spPr>
          <a:xfrm>
            <a:off x="0" y="0"/>
            <a:ext cx="9252520" cy="6858000"/>
          </a:xfrm>
          <a:prstGeom prst="rect">
            <a:avLst/>
          </a:prstGeom>
        </p:spPr>
      </p:pic>
      <p:sp>
        <p:nvSpPr>
          <p:cNvPr id="2" name="Заголовок 1"/>
          <p:cNvSpPr>
            <a:spLocks noGrp="1"/>
          </p:cNvSpPr>
          <p:nvPr>
            <p:ph type="title"/>
          </p:nvPr>
        </p:nvSpPr>
        <p:spPr>
          <a:xfrm>
            <a:off x="467544" y="0"/>
            <a:ext cx="8229600" cy="1143000"/>
          </a:xfrm>
        </p:spPr>
        <p:txBody>
          <a:bodyPr/>
          <a:lstStyle/>
          <a:p>
            <a:r>
              <a:rPr lang="ru-RU" dirty="0" smtClean="0"/>
              <a:t>Задачи:</a:t>
            </a:r>
            <a:endParaRPr lang="ru-RU" dirty="0"/>
          </a:p>
        </p:txBody>
      </p:sp>
      <p:sp>
        <p:nvSpPr>
          <p:cNvPr id="3" name="Содержимое 2"/>
          <p:cNvSpPr>
            <a:spLocks noGrp="1"/>
          </p:cNvSpPr>
          <p:nvPr>
            <p:ph idx="1"/>
          </p:nvPr>
        </p:nvSpPr>
        <p:spPr>
          <a:xfrm>
            <a:off x="179512" y="980728"/>
            <a:ext cx="8712968" cy="4896544"/>
          </a:xfrm>
        </p:spPr>
        <p:txBody>
          <a:bodyPr>
            <a:noAutofit/>
          </a:bodyPr>
          <a:lstStyle/>
          <a:p>
            <a:pPr marL="514350" indent="-514350">
              <a:buFont typeface="+mj-lt"/>
              <a:buAutoNum type="arabicPeriod"/>
            </a:pPr>
            <a:r>
              <a:rPr lang="ru-RU" sz="2000" dirty="0" smtClean="0">
                <a:latin typeface="Times New Roman" pitchFamily="18" charset="0"/>
                <a:cs typeface="Times New Roman" pitchFamily="18" charset="0"/>
              </a:rPr>
              <a:t>Создание специальных условий для всестороннего развития личности по ключевым направлениям — интеллектуальному, физическому, социально-коммуникативному, нравственно-эстетическому, творческому — с учетом индивидуальных психофизических показателей. </a:t>
            </a:r>
          </a:p>
          <a:p>
            <a:pPr marL="514350" indent="-514350">
              <a:buFont typeface="+mj-lt"/>
              <a:buAutoNum type="arabicPeriod"/>
            </a:pPr>
            <a:r>
              <a:rPr lang="ru-RU" sz="2000" dirty="0" smtClean="0">
                <a:latin typeface="Times New Roman" pitchFamily="18" charset="0"/>
                <a:cs typeface="Times New Roman" pitchFamily="18" charset="0"/>
              </a:rPr>
              <a:t>Сохранение и укрепление физического и психического здоровья дошкольников, формирование эмоционально-нравственного благополучия, приобщение к общегражданской и общемировой системе гуманистических ценностей. </a:t>
            </a:r>
          </a:p>
          <a:p>
            <a:pPr marL="514350" indent="-514350">
              <a:buFont typeface="+mj-lt"/>
              <a:buAutoNum type="arabicPeriod"/>
            </a:pPr>
            <a:r>
              <a:rPr lang="ru-RU" sz="2000" dirty="0" smtClean="0">
                <a:latin typeface="Times New Roman" pitchFamily="18" charset="0"/>
                <a:cs typeface="Times New Roman" pitchFamily="18" charset="0"/>
              </a:rPr>
              <a:t>Обеспечение предпосылок для закрепления основ учебной деятельности, расширение мировоззренческих знаний и практических умений. </a:t>
            </a:r>
          </a:p>
          <a:p>
            <a:pPr marL="514350" indent="-514350">
              <a:buFont typeface="+mj-lt"/>
              <a:buAutoNum type="arabicPeriod"/>
            </a:pPr>
            <a:r>
              <a:rPr lang="ru-RU" sz="2000" dirty="0" smtClean="0">
                <a:latin typeface="Times New Roman" pitchFamily="18" charset="0"/>
                <a:cs typeface="Times New Roman" pitchFamily="18" charset="0"/>
              </a:rPr>
              <a:t>Развитие природного творческого потенциала каждого воспитанника независимо от уровня </a:t>
            </a:r>
            <a:r>
              <a:rPr lang="ru-RU" sz="2000" dirty="0" err="1" smtClean="0">
                <a:latin typeface="Times New Roman" pitchFamily="18" charset="0"/>
                <a:cs typeface="Times New Roman" pitchFamily="18" charset="0"/>
              </a:rPr>
              <a:t>психоэмоционального</a:t>
            </a:r>
            <a:r>
              <a:rPr lang="ru-RU" sz="2000" dirty="0" smtClean="0">
                <a:latin typeface="Times New Roman" pitchFamily="18" charset="0"/>
                <a:cs typeface="Times New Roman" pitchFamily="18" charset="0"/>
              </a:rPr>
              <a:t> развития. </a:t>
            </a:r>
          </a:p>
          <a:p>
            <a:pPr marL="514350" indent="-514350">
              <a:buFont typeface="+mj-lt"/>
              <a:buAutoNum type="arabicPeriod"/>
            </a:pPr>
            <a:r>
              <a:rPr lang="ru-RU" sz="2000" dirty="0" smtClean="0">
                <a:latin typeface="Times New Roman" pitchFamily="18" charset="0"/>
                <a:cs typeface="Times New Roman" pitchFamily="18" charset="0"/>
              </a:rPr>
              <a:t>Создание вариативности дошкольного образования за счет использования различных форм педагогической деятельности и проектирования АООП ДО. </a:t>
            </a:r>
            <a:endParaRPr lang="ru-RU" sz="2000"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2520</TotalTime>
  <Words>1926</Words>
  <Application>Microsoft Office PowerPoint</Application>
  <PresentationFormat>Экран (4:3)</PresentationFormat>
  <Paragraphs>100</Paragraphs>
  <Slides>34</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34</vt:i4>
      </vt:variant>
    </vt:vector>
  </HeadingPairs>
  <TitlesOfParts>
    <vt:vector size="38" baseType="lpstr">
      <vt:lpstr>Arial</vt:lpstr>
      <vt:lpstr>Calibri</vt:lpstr>
      <vt:lpstr>Times New Roman</vt:lpstr>
      <vt:lpstr>Тема Office</vt:lpstr>
      <vt:lpstr>ОБРАЗОВАНИЕ ДЕТЕЙ С ОВЗ  В УСЛОВИЯХ РЕАЛИЗАЦИИ  ФГОС ДО  Выполнила: учитель - дефектолог Жолобова Т. в.</vt:lpstr>
      <vt:lpstr>Инклюзия - включение</vt:lpstr>
      <vt:lpstr>Презентация PowerPoint</vt:lpstr>
      <vt:lpstr>Ребенок с ограниченными возможностями  </vt:lpstr>
      <vt:lpstr>Категории детей  </vt:lpstr>
      <vt:lpstr>Презентация PowerPoint</vt:lpstr>
      <vt:lpstr>Презентация PowerPoint</vt:lpstr>
      <vt:lpstr>ФГОС дошкольного образования для детей с ОВЗ: основные положения</vt:lpstr>
      <vt:lpstr>Задачи:</vt:lpstr>
      <vt:lpstr>Требования к ДОО</vt:lpstr>
      <vt:lpstr>Необходимые  условия  для детей с ОВЗ согласно ФГОС ДО</vt:lpstr>
      <vt:lpstr>Презентация PowerPoint</vt:lpstr>
      <vt:lpstr>Специальные образовательные условия</vt:lpstr>
      <vt:lpstr>Презентация PowerPoint</vt:lpstr>
      <vt:lpstr>Презентация PowerPoint</vt:lpstr>
      <vt:lpstr>Разработка и реализация АООП ДО для детей с ОВЗ с учетом ФГОС дошкольного образования</vt:lpstr>
      <vt:lpstr>Презентация PowerPoint</vt:lpstr>
      <vt:lpstr>НОРМАТИВНЫЙ</vt:lpstr>
      <vt:lpstr>Проектировочный </vt:lpstr>
      <vt:lpstr>ПРАКТИЧЕСКИЙ</vt:lpstr>
      <vt:lpstr>РЕФЛЕКСИВНЫЙ</vt:lpstr>
      <vt:lpstr>АООП ДО</vt:lpstr>
      <vt:lpstr>Презентация PowerPoint</vt:lpstr>
      <vt:lpstr>Презентация PowerPoint</vt:lpstr>
      <vt:lpstr>Особенности реализации ФГОС для детей с ОВЗ в ДОО</vt:lpstr>
      <vt:lpstr>Проблемы реализации</vt:lpstr>
      <vt:lpstr>Внедрение  системы инклюзивного образования в детском саду</vt:lpstr>
      <vt:lpstr>Внедрение  системы инклюзивного образования в детском саду</vt:lpstr>
      <vt:lpstr>Внедрение  системы инклюзивного образования в детском саду</vt:lpstr>
      <vt:lpstr>Презентация PowerPoint</vt:lpstr>
      <vt:lpstr>Презентация PowerPoint</vt:lpstr>
      <vt:lpstr>Презентация PowerPoint</vt:lpstr>
      <vt:lpstr>Сотрудничество  с семьями воспитанников</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Администратор</dc:creator>
  <cp:lastModifiedBy>татьяна жолобова</cp:lastModifiedBy>
  <cp:revision>39</cp:revision>
  <dcterms:created xsi:type="dcterms:W3CDTF">2019-06-13T19:10:08Z</dcterms:created>
  <dcterms:modified xsi:type="dcterms:W3CDTF">2021-03-28T04:17:48Z</dcterms:modified>
</cp:coreProperties>
</file>