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88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02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755" autoAdjust="0"/>
  </p:normalViewPr>
  <p:slideViewPr>
    <p:cSldViewPr>
      <p:cViewPr>
        <p:scale>
          <a:sx n="77" d="100"/>
          <a:sy n="77" d="100"/>
        </p:scale>
        <p:origin x="-118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56b0a10c6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1625"/>
            <a:ext cx="9144000" cy="528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ln>
            <a:noFill/>
          </a:ln>
        </p:spPr>
        <p:txBody>
          <a:bodyPr/>
          <a:lstStyle>
            <a:lvl1pPr>
              <a:defRPr sz="54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241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49DB5-3F9B-410C-851A-3B0C06942E84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4916F-EA1A-419A-AFD8-F5CBD9AF1CF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982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F12D9-9415-4AB5-A596-2218C5921973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1FE37-35D3-49B2-8BD6-F14F1C973E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195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9CED1-E039-459A-A041-1FDD47C1C737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7B479-206E-4F8E-A1E2-B6FBC38A84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22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56b0a10c6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1625"/>
            <a:ext cx="9144000" cy="528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noFill/>
          <a:ln>
            <a:noFill/>
          </a:ln>
        </p:spPr>
        <p:txBody>
          <a:bodyPr anchor="t"/>
          <a:lstStyle>
            <a:lvl1pPr algn="l">
              <a:defRPr sz="54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7081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82AEC-C694-4DE6-B254-C2FD096B7E0B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A3385-1D2A-441E-868A-DA11FA88BE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546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0D73-2EEA-4E14-8BA8-D16B35C607C4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C3DA9-2190-4278-AAAB-1D41B4BD620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542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77046-2ACA-41A4-9159-67DAA8F717A9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A2871-2AE9-4745-9B6E-C44CC8D1AAE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662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1D329-DC4F-437E-9555-8A7DB2154F48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FA636-E5D5-4808-A047-FBE4D61C6A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711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F800-C39F-46B0-A622-1724F90CDB9C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2BD7C-1405-490B-AD89-90A1C5B38A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015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5F8E5-BE83-4474-A021-049232D34593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D676B-47FA-45B5-9BD0-8C05E93A6D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620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42875" y="142875"/>
            <a:ext cx="1428750" cy="12144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214313"/>
            <a:ext cx="6858000" cy="1143000"/>
          </a:xfrm>
          <a:prstGeom prst="rect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lt1">
              <a:alpha val="68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F7F28-521E-4129-A931-DAE5D7C6C27E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C7DF5E0-35E3-4335-8CCD-B5B5189273CD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7" name="Рисунок 6" descr="bf55d717cbe0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214313"/>
            <a:ext cx="1093788" cy="1071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>
          <a:ln/>
          <a:solidFill>
            <a:srgbClr val="00602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rgbClr val="4F622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1" kern="1200">
          <a:solidFill>
            <a:srgbClr val="4F622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4F622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rgbClr val="4F622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rgbClr val="4F62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ver\Desktop\1535569529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955768" cy="453650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effectLst/>
                <a:latin typeface="Arial Narrow" panose="020B0606020202030204" pitchFamily="34" charset="0"/>
              </a:rPr>
              <a:t/>
            </a:r>
            <a:br>
              <a:rPr lang="ru-RU" sz="3100" dirty="0" smtClean="0">
                <a:effectLst/>
                <a:latin typeface="Arial Narrow" panose="020B0606020202030204" pitchFamily="34" charset="0"/>
              </a:rPr>
            </a:br>
            <a:r>
              <a:rPr lang="ru-RU" sz="3100" dirty="0" smtClean="0">
                <a:effectLst/>
                <a:latin typeface="Arial Narrow" panose="020B0606020202030204" pitchFamily="34" charset="0"/>
              </a:rPr>
              <a:t/>
            </a:r>
            <a:br>
              <a:rPr lang="ru-RU" sz="3100" dirty="0" smtClean="0">
                <a:effectLst/>
                <a:latin typeface="Arial Narrow" panose="020B0606020202030204" pitchFamily="34" charset="0"/>
              </a:rPr>
            </a:br>
            <a:r>
              <a:rPr lang="ru-RU" sz="53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 </a:t>
            </a:r>
            <a:r>
              <a:rPr lang="ru-RU" sz="53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</a:t>
            </a:r>
            <a:r>
              <a:rPr lang="ru-RU" sz="53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53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трудовому воспитанию   дошкольников </a:t>
            </a:r>
            <a:r>
              <a:rPr lang="ru-RU" sz="53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53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свете </a:t>
            </a:r>
            <a:r>
              <a:rPr lang="ru-RU" sz="53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ДО»</a:t>
            </a:r>
            <a:br>
              <a:rPr lang="ru-RU" sz="53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 – дефектолог </a:t>
            </a:r>
            <a:r>
              <a:rPr lang="ru-RU" sz="2200" i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Жолобова</a:t>
            </a:r>
            <a:r>
              <a:rPr lang="ru-RU" sz="2200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  <a:r>
              <a:rPr lang="ru-RU" sz="20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100" dirty="0">
                <a:effectLst/>
                <a:latin typeface="Arial Narrow" panose="020B0606020202030204" pitchFamily="34" charset="0"/>
              </a:rPr>
              <a:t/>
            </a:r>
            <a:br>
              <a:rPr lang="ru-RU" sz="5100" dirty="0">
                <a:effectLst/>
                <a:latin typeface="Arial Narrow" panose="020B0606020202030204" pitchFamily="34" charset="0"/>
              </a:rPr>
            </a:br>
            <a:r>
              <a:rPr lang="ru-RU" sz="5100" i="1" dirty="0" smtClean="0">
                <a:effectLst/>
                <a:latin typeface="Arial Narrow" panose="020B0606020202030204" pitchFamily="34" charset="0"/>
              </a:rPr>
              <a:t>       </a:t>
            </a:r>
            <a:r>
              <a:rPr lang="ru-RU" i="1" dirty="0" smtClean="0">
                <a:effectLst/>
              </a:rPr>
              <a:t>                                                     </a:t>
            </a:r>
            <a:r>
              <a:rPr lang="ru-RU" dirty="0" smtClean="0">
                <a:effectLst/>
              </a:rPr>
              <a:t>                               </a:t>
            </a:r>
            <a:endParaRPr lang="ru-RU" sz="2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3" y="5877272"/>
            <a:ext cx="3739733" cy="3277716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dirty="0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70012"/>
            <a:ext cx="8636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МКДОУ детский сад «Ласточка»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9"/>
            <a:ext cx="6736234" cy="720079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Овладение </a:t>
            </a:r>
            <a:r>
              <a:rPr lang="ru-RU" sz="2400" dirty="0">
                <a:solidFill>
                  <a:schemeClr val="tx1"/>
                </a:solidFill>
              </a:rPr>
              <a:t>компонентами трудовой деятельности в процессе самообслуживания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85795548"/>
              </p:ext>
            </p:extLst>
          </p:nvPr>
        </p:nvGraphicFramePr>
        <p:xfrm>
          <a:off x="323529" y="1268760"/>
          <a:ext cx="8496942" cy="539254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229753"/>
                <a:gridCol w="2738798"/>
                <a:gridCol w="3528391"/>
              </a:tblGrid>
              <a:tr h="4547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Младший возраст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Средний возраст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Старший дошкольный возраст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585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Дети ежедневно выполняют элементарные трудовые поручения,  приучающие их  к систематическому труду, что формирует привычку к аккуратности и опрятности (умение обслуживать себя, добиваясь тщательности выполнения необходимых действий, самостоятельности)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Усложнение воспитательных задач выражается в повышении требований к качеству действий,  организованному поведению в процессе ухода за собой, к времени, затраченному на это (соблюдают последовательность одевания, умывания, раздевания, что  формирует у них потребность в чистоте и опрятности, привычку к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самообслуживающему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труду)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Приобретаются навыки самообслуживания (самостоятельно и аккуратно едят, тщательно  пережевывают пищу с закрытым ртом; пользуются ложкой, вилкой, без напоминания салфеткой;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самостоятельно моют руки и  лицо, засучивая рукава, не разбрызгивая воду, пользуются мылом, сухо вытираются полотенцем; самостоятельно одеваются и раздеваются в определенной последовательности, аккуратно складывают и вешают одежду, замечают неполадки в одежде и исправляют их)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738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290048" cy="1143000"/>
          </a:xfrm>
        </p:spPr>
        <p:txBody>
          <a:bodyPr>
            <a:noAutofit/>
          </a:bodyPr>
          <a:lstStyle/>
          <a:p>
            <a:r>
              <a:rPr lang="ru-RU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Хозяйственно-бытовой труд </a:t>
            </a:r>
            <a:r>
              <a:rPr lang="ru-RU" sz="2100" dirty="0">
                <a:solidFill>
                  <a:schemeClr val="tx1"/>
                </a:solidFill>
              </a:rPr>
              <a:t>направлен на поддержание чистоты и порядка в помещении и на участке, помощь взрослым при организации режимных процессов.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7\Desktop\DSCN2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95537" y="1628800"/>
            <a:ext cx="72008" cy="540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7\Desktop\DSCN144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5087366" y="4077072"/>
            <a:ext cx="65298" cy="489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прогулки декабрь\P_20171208_1207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149080"/>
            <a:ext cx="4032448" cy="2268252"/>
          </a:xfrm>
          <a:prstGeom prst="rect">
            <a:avLst/>
          </a:prstGeom>
          <a:noFill/>
        </p:spPr>
      </p:pic>
      <p:pic>
        <p:nvPicPr>
          <p:cNvPr id="3" name="Picture 2" descr="C:\Users\Zver\Desktop\ф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149080"/>
            <a:ext cx="3240360" cy="2214246"/>
          </a:xfrm>
          <a:prstGeom prst="rect">
            <a:avLst/>
          </a:prstGeom>
          <a:noFill/>
        </p:spPr>
      </p:pic>
      <p:pic>
        <p:nvPicPr>
          <p:cNvPr id="7" name="Picture 2" descr="C:\Users\Zver\Desktop\ф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1343651" y="4175354"/>
            <a:ext cx="60979" cy="45734"/>
          </a:xfrm>
          <a:prstGeom prst="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</a:ln>
          <a:effectLst/>
        </p:spPr>
      </p:pic>
      <p:pic>
        <p:nvPicPr>
          <p:cNvPr id="8" name="Picture 3" descr="C:\Users\Zver\Desktop\ф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1700808"/>
            <a:ext cx="3744416" cy="2268252"/>
          </a:xfrm>
          <a:prstGeom prst="rect">
            <a:avLst/>
          </a:prstGeom>
          <a:noFill/>
        </p:spPr>
      </p:pic>
      <p:pic>
        <p:nvPicPr>
          <p:cNvPr id="9" name="Picture 3" descr="C:\Users\Zver\Desktop\ф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V="1">
            <a:off x="5436096" y="3825044"/>
            <a:ext cx="72008" cy="54006"/>
          </a:xfrm>
          <a:prstGeom prst="rect">
            <a:avLst/>
          </a:prstGeom>
          <a:noFill/>
        </p:spPr>
      </p:pic>
      <p:pic>
        <p:nvPicPr>
          <p:cNvPr id="2051" name="Picture 3" descr="C:\Users\Zver\Desktop\ф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1772816"/>
            <a:ext cx="3312368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7114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214313"/>
            <a:ext cx="6858000" cy="910431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tx1"/>
                </a:solidFill>
              </a:rPr>
              <a:t>Овладение </a:t>
            </a:r>
            <a:r>
              <a:rPr lang="ru-RU" sz="2400" dirty="0">
                <a:solidFill>
                  <a:schemeClr val="tx1"/>
                </a:solidFill>
              </a:rPr>
              <a:t>компонентами трудовой деятельности в процессе хозяйственно-бытового труда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63164350"/>
              </p:ext>
            </p:extLst>
          </p:nvPr>
        </p:nvGraphicFramePr>
        <p:xfrm>
          <a:off x="251521" y="1556792"/>
          <a:ext cx="8568950" cy="48768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056703"/>
                <a:gridCol w="2301642"/>
                <a:gridCol w="4210605"/>
              </a:tblGrid>
              <a:tr h="186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Младший возраст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Средний возраст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Старший дошкольный возраст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46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Дети убирают игрушки, книги, помогают воспитателю вынести игрушки и книги на участок. При подготовке к еде дети выполняют отдельные трудовые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поручения.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Дети моют игрушки, стирают и развешивают кукольное белье, дежурят по столовой и занятиям, протирают пыль со стульев. Помогают воспитателям вынести игрушки на участок и принести их обратно.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Старшие дошкольники помогают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разложить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мыло в мыльницы, повесить полотенца. На участке поддерживают порядок: подметают дорожки, поливают цветы.</a:t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Дети включаются в дежурство по уголку природы,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наводят порядок в  групповой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комнате(1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раз в неделю).</a:t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У детей седьмого года жизни появляются новые трудовые процессы; они наводят порядок в шкафу с материалами и пособиями, протирают мебель.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212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214313"/>
            <a:ext cx="6858000" cy="910431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</a:rPr>
              <a:t/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>Труд </a:t>
            </a:r>
            <a:r>
              <a:rPr lang="ru-RU" sz="2400" i="1" dirty="0">
                <a:solidFill>
                  <a:srgbClr val="C00000"/>
                </a:solidFill>
              </a:rPr>
              <a:t>в природе 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</a:rPr>
              <a:t>-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в </a:t>
            </a:r>
            <a:r>
              <a:rPr lang="ru-RU" sz="2400" dirty="0">
                <a:solidFill>
                  <a:schemeClr val="tx1"/>
                </a:solidFill>
              </a:rPr>
              <a:t>уголке природы, в цветнике, на </a:t>
            </a:r>
            <a:r>
              <a:rPr lang="ru-RU" sz="2400" dirty="0" smtClean="0">
                <a:solidFill>
                  <a:schemeClr val="tx1"/>
                </a:solidFill>
              </a:rPr>
              <a:t>огороде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6" name="Picture 4" descr="C:\Users\User7\Desktop\DSCN065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751624"/>
            <a:ext cx="72008" cy="540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7\Desktop\DSCN079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6804248" y="4725144"/>
            <a:ext cx="96000" cy="720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Zver\Desktop\P_20180302_1201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1340768"/>
            <a:ext cx="2016224" cy="2664296"/>
          </a:xfrm>
          <a:prstGeom prst="rect">
            <a:avLst/>
          </a:prstGeom>
          <a:noFill/>
        </p:spPr>
      </p:pic>
      <p:pic>
        <p:nvPicPr>
          <p:cNvPr id="2051" name="Picture 3" descr="C:\Users\Zver\Desktop\P_20180302_1202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268760"/>
            <a:ext cx="2088232" cy="2736304"/>
          </a:xfrm>
          <a:prstGeom prst="rect">
            <a:avLst/>
          </a:prstGeom>
          <a:noFill/>
        </p:spPr>
      </p:pic>
      <p:pic>
        <p:nvPicPr>
          <p:cNvPr id="2052" name="Picture 4" descr="C:\Users\Zver\Desktop\P_20180418_1642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412777"/>
            <a:ext cx="3384376" cy="2448272"/>
          </a:xfrm>
          <a:prstGeom prst="rect">
            <a:avLst/>
          </a:prstGeom>
          <a:noFill/>
        </p:spPr>
      </p:pic>
      <p:pic>
        <p:nvPicPr>
          <p:cNvPr id="2053" name="Picture 5" descr="C:\Users\Zver\Desktop\P_20180418_1641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4149080"/>
            <a:ext cx="3744416" cy="2376264"/>
          </a:xfrm>
          <a:prstGeom prst="rect">
            <a:avLst/>
          </a:prstGeom>
          <a:noFill/>
        </p:spPr>
      </p:pic>
      <p:pic>
        <p:nvPicPr>
          <p:cNvPr id="2054" name="Picture 6" descr="D:\фото июнь1\DSCN40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4149080"/>
            <a:ext cx="3744416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012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116632"/>
            <a:ext cx="7106542" cy="129614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Овладение </a:t>
            </a:r>
            <a:r>
              <a:rPr lang="ru-RU" sz="2400" dirty="0">
                <a:solidFill>
                  <a:schemeClr val="tx1"/>
                </a:solidFill>
              </a:rPr>
              <a:t>компонентами трудовой деятельности в процессе </a:t>
            </a:r>
            <a:r>
              <a:rPr lang="ru-RU" sz="2400" dirty="0" smtClean="0">
                <a:solidFill>
                  <a:schemeClr val="tx1"/>
                </a:solidFill>
              </a:rPr>
              <a:t>труда в </a:t>
            </a:r>
            <a:r>
              <a:rPr lang="ru-RU" sz="2400" dirty="0">
                <a:solidFill>
                  <a:schemeClr val="tx1"/>
                </a:solidFill>
              </a:rPr>
              <a:t>природе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/>
            </a:r>
            <a:br>
              <a:rPr lang="ru-RU" sz="2400" i="1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47745932"/>
              </p:ext>
            </p:extLst>
          </p:nvPr>
        </p:nvGraphicFramePr>
        <p:xfrm>
          <a:off x="395536" y="1556792"/>
          <a:ext cx="8352928" cy="505715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448272"/>
                <a:gridCol w="2376264"/>
                <a:gridCol w="3528392"/>
              </a:tblGrid>
              <a:tr h="5930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Младший возраст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возраст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дошкольный возраст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47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С помощью взрослых поливают комнатные растения, сажают луковицы, сеют крупные семена. Принимают участие в сборе урожая со своего огорода, подкармливают зимующих птиц</a:t>
                      </a:r>
                    </a:p>
                    <a:p>
                      <a:pPr marR="6350" algn="just">
                        <a:spcAft>
                          <a:spcPts val="0"/>
                        </a:spcAft>
                        <a:tabLst>
                          <a:tab pos="356870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0" spc="-10" dirty="0">
                          <a:solidFill>
                            <a:schemeClr val="tx1"/>
                          </a:solidFill>
                          <a:effectLst/>
                        </a:rPr>
                        <a:t>Проявляют интерес к жизни растений и животных.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Дети самостоятельно поливают растения, с помощью воспитателя учатся определять потребность растений во влаге, выращивать </a:t>
                      </a:r>
                      <a:r>
                        <a:rPr lang="ru-RU" sz="2000" dirty="0" smtClean="0">
                          <a:effectLst/>
                        </a:rPr>
                        <a:t>овощи.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spc="-20" dirty="0">
                          <a:effectLst/>
                        </a:rPr>
                        <a:t>Помогают воспитате­</a:t>
                      </a:r>
                      <a:r>
                        <a:rPr lang="ru-RU" sz="2000" spc="-5" dirty="0">
                          <a:effectLst/>
                        </a:rPr>
                        <a:t>лям кормить птиц, (насыпать корм в кор­</a:t>
                      </a:r>
                      <a:r>
                        <a:rPr lang="ru-RU" sz="2000" dirty="0">
                          <a:effectLst/>
                        </a:rPr>
                        <a:t>мушки</a:t>
                      </a:r>
                      <a:r>
                        <a:rPr lang="ru-RU" sz="2000" dirty="0" smtClean="0">
                          <a:effectLst/>
                        </a:rPr>
                        <a:t>)</a:t>
                      </a:r>
                      <a:endParaRPr lang="ru-RU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Труд становится систематичным, объем его увеличивается.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Дети опрыскивают растения из </a:t>
                      </a:r>
                      <a:r>
                        <a:rPr lang="ru-RU" sz="2000" dirty="0" smtClean="0">
                          <a:effectLst/>
                        </a:rPr>
                        <a:t>пульверизатора, </a:t>
                      </a:r>
                      <a:r>
                        <a:rPr lang="ru-RU" sz="2000" dirty="0">
                          <a:effectLst/>
                        </a:rPr>
                        <a:t>сметают листья и снег. </a:t>
                      </a:r>
                      <a:r>
                        <a:rPr lang="ru-RU" sz="2000" dirty="0" smtClean="0">
                          <a:effectLst/>
                        </a:rPr>
                        <a:t>Собирают </a:t>
                      </a:r>
                      <a:r>
                        <a:rPr lang="ru-RU" sz="2000" dirty="0">
                          <a:effectLst/>
                        </a:rPr>
                        <a:t>семена</a:t>
                      </a:r>
                      <a:r>
                        <a:rPr lang="ru-RU" sz="2000" dirty="0" smtClean="0">
                          <a:effectLst/>
                        </a:rPr>
                        <a:t>. </a:t>
                      </a:r>
                      <a:r>
                        <a:rPr lang="ru-RU" sz="2000" spc="-15" dirty="0" smtClean="0">
                          <a:effectLst/>
                        </a:rPr>
                        <a:t>Трудятся </a:t>
                      </a:r>
                      <a:r>
                        <a:rPr lang="ru-RU" sz="2000" spc="-15" dirty="0">
                          <a:effectLst/>
                        </a:rPr>
                        <a:t>вместе со взрослыми в цветнике и на огороде </a:t>
                      </a:r>
                      <a:r>
                        <a:rPr lang="ru-RU" sz="2000" dirty="0">
                          <a:effectLst/>
                        </a:rPr>
                        <a:t>(сеют семена, поливают растения, соби­рают урожай).</a:t>
                      </a:r>
                    </a:p>
                    <a:p>
                      <a:pPr marR="6350" algn="just">
                        <a:spcAft>
                          <a:spcPts val="0"/>
                        </a:spcAft>
                        <a:tabLst>
                          <a:tab pos="353695" algn="l"/>
                        </a:tabLst>
                      </a:pPr>
                      <a:r>
                        <a:rPr lang="ru-RU" sz="2000" dirty="0">
                          <a:effectLst/>
                        </a:rPr>
                        <a:t>С интересом наблюдают за жизнью растений </a:t>
                      </a:r>
                      <a:r>
                        <a:rPr lang="ru-RU" sz="2000" spc="-15" dirty="0">
                          <a:effectLst/>
                        </a:rPr>
                        <a:t>и животных.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915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524328" cy="1143000"/>
          </a:xfrm>
        </p:spPr>
        <p:txBody>
          <a:bodyPr>
            <a:normAutofit fontScale="90000"/>
          </a:bodyPr>
          <a:lstStyle/>
          <a:p>
            <a:r>
              <a:rPr lang="ru-RU" sz="2400" i="1" dirty="0">
                <a:solidFill>
                  <a:srgbClr val="C00000"/>
                </a:solidFill>
              </a:rPr>
              <a:t>Ручной труд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- развивает конструктивные способности детей, полезные практические навыки и ориентировки, формирует интерес к работе, </a:t>
            </a:r>
            <a:r>
              <a:rPr lang="ru-RU" sz="2400" dirty="0" smtClean="0"/>
              <a:t>готовность справиться </a:t>
            </a:r>
            <a:r>
              <a:rPr lang="ru-RU" sz="2400" dirty="0"/>
              <a:t>с </a:t>
            </a:r>
            <a:r>
              <a:rPr lang="ru-RU" sz="2400" dirty="0" smtClean="0"/>
              <a:t>ней </a:t>
            </a:r>
            <a:endParaRPr lang="ru-RU" sz="2400" dirty="0"/>
          </a:p>
        </p:txBody>
      </p:sp>
      <p:pic>
        <p:nvPicPr>
          <p:cNvPr id="1027" name="Picture 3" descr="C:\Users\User7\Desktop\IMG_20161101_1629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996952"/>
            <a:ext cx="72008" cy="960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ФОТО\в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3186354" cy="3816424"/>
          </a:xfrm>
          <a:prstGeom prst="rect">
            <a:avLst/>
          </a:prstGeom>
          <a:noFill/>
        </p:spPr>
      </p:pic>
      <p:pic>
        <p:nvPicPr>
          <p:cNvPr id="4" name="Picture 3" descr="D:\ФОТО ДЕФ2021\ФОТО\фото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212976"/>
            <a:ext cx="4224469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2377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116633"/>
            <a:ext cx="6858000" cy="792087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Овладение </a:t>
            </a:r>
            <a:r>
              <a:rPr lang="ru-RU" sz="2400" dirty="0">
                <a:solidFill>
                  <a:schemeClr val="tx1"/>
                </a:solidFill>
              </a:rPr>
              <a:t>компонентами трудовой деятельности в процессе ручного труда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77289757"/>
              </p:ext>
            </p:extLst>
          </p:nvPr>
        </p:nvGraphicFramePr>
        <p:xfrm>
          <a:off x="179512" y="1315045"/>
          <a:ext cx="8856984" cy="528230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061134"/>
                <a:gridCol w="3795850"/>
              </a:tblGrid>
              <a:tr h="405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Старшая группа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Подготовительная группа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510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В процессе работы знакомятся с различными свойствами  материалов, способами их обработки, соединением в единое целое.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Детей привлекают к участию в заготовке природного и бросового материалов (шишек, желудей, каштанов, коры, листьев, соломы, скорлупы грецких орехов, катушек, спичечных коробков и др.), изготовлению игрушек-самоделок для игры, самостоятельной деятельности (игольницы, счетный материал, детали к костюмам для театральной деятельности и др.), подарков родителям, сотрудникам детского сада, малышам (закладки для книг, сувениры из природного материала и др.), украшений к праздникам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l">
                        <a:spcBef>
                          <a:spcPts val="360"/>
                        </a:spcBef>
                        <a:spcAft>
                          <a:spcPts val="0"/>
                        </a:spcAft>
                        <a:tabLst>
                          <a:tab pos="353695" algn="l"/>
                        </a:tabLst>
                      </a:pPr>
                      <a:r>
                        <a:rPr lang="ru-RU" sz="2000" spc="-10" dirty="0">
                          <a:solidFill>
                            <a:schemeClr val="tx1"/>
                          </a:solidFill>
                          <a:effectLst/>
                        </a:rPr>
                        <a:t>Самостоятельно выполняют простой ремонт игрушек (книг, ко­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робок, атрибутов).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052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Пришивают пуговицы.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0520" algn="l"/>
                        </a:tabLst>
                      </a:pPr>
                      <a:r>
                        <a:rPr lang="ru-RU" sz="2000" spc="-5" dirty="0" smtClean="0">
                          <a:solidFill>
                            <a:schemeClr val="tx1"/>
                          </a:solidFill>
                          <a:effectLst/>
                        </a:rPr>
                        <a:t>Сортируют </a:t>
                      </a:r>
                      <a:r>
                        <a:rPr lang="ru-RU" sz="2000" spc="-5" dirty="0">
                          <a:solidFill>
                            <a:schemeClr val="tx1"/>
                          </a:solidFill>
                          <a:effectLst/>
                        </a:rPr>
                        <a:t>природный материал, подготавливают его к работе.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0520" algn="l"/>
                        </a:tabLst>
                      </a:pPr>
                      <a:r>
                        <a:rPr lang="ru-RU" sz="2000" spc="-10" dirty="0">
                          <a:solidFill>
                            <a:schemeClr val="tx1"/>
                          </a:solidFill>
                          <a:effectLst/>
                        </a:rPr>
                        <a:t>Под руководством воспитателя изготавливают мелкий счетный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материал, пособия для занятий.</a:t>
                      </a:r>
                    </a:p>
                    <a:p>
                      <a:pPr marR="6350" algn="l">
                        <a:spcAft>
                          <a:spcPts val="0"/>
                        </a:spcAft>
                        <a:tabLst>
                          <a:tab pos="350520" algn="l"/>
                        </a:tabLst>
                      </a:pPr>
                      <a:r>
                        <a:rPr lang="ru-RU" sz="2000" spc="-10" dirty="0">
                          <a:solidFill>
                            <a:schemeClr val="tx1"/>
                          </a:solidFill>
                          <a:effectLst/>
                        </a:rPr>
                        <a:t>Делают заготовки для дальнейшей художественной деятельнос­ти (приготовление папье-маше, </a:t>
                      </a:r>
                      <a:r>
                        <a:rPr lang="ru-RU" sz="2000" spc="-10" dirty="0" smtClean="0">
                          <a:solidFill>
                            <a:schemeClr val="tx1"/>
                          </a:solidFill>
                          <a:effectLst/>
                        </a:rPr>
                        <a:t>оклеивание </a:t>
                      </a:r>
                      <a:r>
                        <a:rPr lang="ru-RU" sz="2000" spc="-10" dirty="0">
                          <a:solidFill>
                            <a:schemeClr val="tx1"/>
                          </a:solidFill>
                          <a:effectLst/>
                        </a:rPr>
                        <a:t>коробок, вырезание эле­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ментов из пластиковых бутылок и пр.).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752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556792"/>
            <a:ext cx="7632848" cy="37856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требования к  организации и содержанию работы по трудовому воспитанию.</a:t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24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188641"/>
            <a:ext cx="6858000" cy="100811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Санитарно-эпидемиологические </a:t>
            </a:r>
            <a:r>
              <a:rPr lang="ru-RU" sz="2400" dirty="0">
                <a:solidFill>
                  <a:srgbClr val="C00000"/>
                </a:solidFill>
              </a:rPr>
              <a:t>требования к  организации и содержанию работы по трудовому воспитанию.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 </a:t>
            </a:r>
            <a:br>
              <a:rPr lang="ru-RU" sz="2400" dirty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48329889"/>
              </p:ext>
            </p:extLst>
          </p:nvPr>
        </p:nvGraphicFramePr>
        <p:xfrm>
          <a:off x="179512" y="1484785"/>
          <a:ext cx="8784976" cy="539001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336704"/>
                <a:gridCol w="2448272"/>
              </a:tblGrid>
              <a:tr h="432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СанПиН 2.4.1.2660-10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СанПиН 2.4.1.3049-13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734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 При озеленении территории не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проводится посадка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деревьев и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кустарников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 ядовитыми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плодами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целях предупреждения возникновения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отравлений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среди детей, и колючих кустарников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3.16 При достаточной площади участка в состав хозяйственной зоны могут быть включены: площадки для огорода, ягодника, фруктового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сада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 При озеленении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проводится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посадка плодоносящих деревьев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кустарников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ядовитых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колючих растений.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772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6.13  В отдельных помещениях или в отдельно выделенных местах возможна организация уголков и комнат природы,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фитоогорода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фитобара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других. При их организации соблюдают следующие требования: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животные и растения должны быть безопасны для детей и взрослых;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недопустимы больные, агрессивные и непредсказуемые в своем поведении животные, а также ядовитые и колючие растения;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животных принимают с разрешения органов ветеринарного надзора (постановка на учет, своевременные прививки, гигиенические процедуры);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недопустимо принимать бродячих животных;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уборка за животными и уход за растениями осуществляется ежедневно и только персоналом дошкольной организации. Полив растений могут осуществлять дети.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Комнату природы оборудуют подводкой горячей и холодной воды, канализацией, стеллажами для хранения инвентаря и корма. Корма для животных следует хранить в местах, недоступных для детей.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аквариумов, животных, птиц в помещениях групповых не допускается.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6.11 Размещение аквариумов, животных, птиц в помещениях групповых не допускается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7965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1321"/>
            <a:ext cx="7200800" cy="1015431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Санитарно-эпидемиологические требования к  организации и содержанию работы по трудовому воспитанию.</a:t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74259367"/>
              </p:ext>
            </p:extLst>
          </p:nvPr>
        </p:nvGraphicFramePr>
        <p:xfrm>
          <a:off x="395536" y="1484784"/>
          <a:ext cx="8640960" cy="509282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968552"/>
                <a:gridCol w="3672408"/>
              </a:tblGrid>
              <a:tr h="636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СанПиН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2.4.1.2660-10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97" marR="40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СанПиН 2.4.1.3049-13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97" marR="40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098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 На подоконниках в групповых не следует размещать широколистные цветы, снижающие уровень естественного освещения, а так же цветы, превышающие высоту 15 см (от подоконника)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97" marR="40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  Не рекомендуется размещать цветы в горшках на подоконниках в групповых и спальных помещениях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97" marR="40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464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12.22  Общественно-полезный труд детей  старшей и подготовительной групп проводится в форме самообслуживания, элементарного хозяйственно-бытового труда и труда на природе (сервировка столов, помощь в подготовке к занятиям). Его продолжительность не должна превышать 20 минут в день.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97" marR="40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97" marR="40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99957" y="18132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88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88640"/>
            <a:ext cx="68580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Трудовая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свете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300" dirty="0"/>
              <a:t>	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позитивных установок к различным видам труда и творчества у детей дошкольного возраста отражены в Федеральных государственных образовательных стандартах дошкольного образования в области «Социально-коммуникативное развитие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just">
              <a:buNone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3.1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определены  требования к условиям реализации основной образовательной программы дошкольного образования. Для успешного решения задач, предусмотренных программой по формированию у детей дошкольного возраста позитивных установок к различным видам труда и творчества, первостепенное значение имеет создание необходимых условий. Только при хорошей организации ребенок испытывает радость от труда</a:t>
            </a:r>
            <a:r>
              <a:rPr lang="ru-RU" sz="23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10274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Современные </a:t>
            </a:r>
            <a:r>
              <a:rPr lang="ru-RU" sz="2400" dirty="0">
                <a:solidFill>
                  <a:srgbClr val="C00000"/>
                </a:solidFill>
              </a:rPr>
              <a:t>подходы к формированию  предметно-развивающей среды в ДОУ в соответствии с требованиями ФГОС</a:t>
            </a:r>
            <a:br>
              <a:rPr lang="ru-RU" sz="2400" dirty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Согласно </a:t>
            </a:r>
            <a:r>
              <a:rPr lang="ru-RU" sz="2400" dirty="0">
                <a:solidFill>
                  <a:schemeClr val="tx1"/>
                </a:solidFill>
              </a:rPr>
              <a:t>пункту 3.3.2. ФГОС ДО развивающая предметно-пространственная среда должна:</a:t>
            </a: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обеспечивать возможность общения и совместной деятельности детей и взрослых;</a:t>
            </a: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быть содержательно-насыщенной, трансформируемой, полифункциональной, вариативной, доступной и безопасной.</a:t>
            </a: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 соответствовать возрастным возможностям детей и  стать основой для организации увлекательной, содержательной жизни и разностороннего развития каждого ребенка. Развивающая предметная среда является основным средством формирования личности ребенка и источником его знаний и социального опыта.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32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04664"/>
            <a:ext cx="698477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Трудовая деятельность дошкольников может реализовываться на основе потенциала развивающей предметно-пространственной среды ДОУ с соответствующим наполнением. При наполнении развивающей среды крайне важно правильно определить  педагогическую ценность игрушек и игровых материалов. В этом педагогам может помочь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письмо Минобразования России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от 17.05. 1995 №61/19-12 «О психолого-педагогических требованиях к играм и игрушкам в современных условиях».</a:t>
            </a:r>
          </a:p>
        </p:txBody>
      </p:sp>
    </p:spTree>
    <p:extLst>
      <p:ext uri="{BB962C8B-B14F-4D97-AF65-F5344CB8AC3E}">
        <p14:creationId xmlns="" xmlns:p14="http://schemas.microsoft.com/office/powerpoint/2010/main" val="317679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764704"/>
            <a:ext cx="65344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Детское оборудование должно соответствовать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росту и возрасту детей.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Орудия труда детей должны быть абсолютно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безопасны.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Прежде чем приступить к работе, воспитатель заранее готовит и проверяет детский инвентарь, который хранится в доступном для детей месте. У детей следует воспитывать бережное отношение к инвентарю. Использование инвентаря должно сочетаться с культурой труда: приучать ребенка к тому, что рабочее место всегда содержится в порядке, а все подсобные орудия для наведения порядка находятся под руками.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41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214313"/>
            <a:ext cx="6858000" cy="838423"/>
          </a:xfrm>
        </p:spPr>
        <p:txBody>
          <a:bodyPr>
            <a:noAutofit/>
          </a:bodyPr>
          <a:lstStyle/>
          <a:p>
            <a:r>
              <a:rPr lang="ru-RU" sz="2400" i="1" dirty="0">
                <a:solidFill>
                  <a:srgbClr val="FF0000"/>
                </a:solidFill>
              </a:rPr>
              <a:t>Недостатки в основном процессе: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>
                <a:solidFill>
                  <a:schemeClr val="tx1"/>
                </a:solidFill>
              </a:rPr>
              <a:t>Не всегда фиксируются различные виды труда и творчества в альбомах, выставках и др</a:t>
            </a:r>
            <a:r>
              <a:rPr lang="ru-RU" sz="2400" dirty="0" smtClean="0">
                <a:solidFill>
                  <a:schemeClr val="tx1"/>
                </a:solidFill>
              </a:rPr>
              <a:t>.;</a:t>
            </a:r>
          </a:p>
          <a:p>
            <a:pPr lvl="0"/>
            <a:endParaRPr lang="ru-RU" sz="2400" dirty="0">
              <a:solidFill>
                <a:schemeClr val="tx1"/>
              </a:solidFill>
            </a:endParaRP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Не в полной мере используются схемы, модели, алгоритмы при ознакомлении со структурой различного вида труда и творчества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</a:p>
          <a:p>
            <a:pPr marL="0" lv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Слабо поддерживается связь с семьей в этом направлении (совместные творческие выставки, проекты, конференции, дни открытых </a:t>
            </a:r>
            <a:r>
              <a:rPr lang="ru-RU" sz="2400" dirty="0" smtClean="0">
                <a:solidFill>
                  <a:schemeClr val="tx1"/>
                </a:solidFill>
              </a:rPr>
              <a:t>дверей и др.). 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i="1" dirty="0">
                <a:solidFill>
                  <a:schemeClr val="tx1"/>
                </a:solidFill>
              </a:rPr>
              <a:t> 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05138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60648"/>
            <a:ext cx="6858000" cy="1054447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chemeClr val="tx1"/>
                </a:solidFill>
              </a:rPr>
              <a:t>Недостатки в условиях: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Недостаточное количество учебно-методических пособий по формированию позитивного отношения к различным видам труда и творчества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marL="0" lv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>
                <a:solidFill>
                  <a:schemeClr val="tx1"/>
                </a:solidFill>
              </a:rPr>
              <a:t>Недостаточное оснащение предметно-пространственной среды (отсутствие современно-технического оборудования, мультимедийных методических пособий и материалов, которые могли бы помочь реализовать ФГОС ДО).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4757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858000" cy="1143000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FF0000"/>
                </a:solidFill>
              </a:rPr>
              <a:t>Недостатки в результатах: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chemeClr val="tx1"/>
                </a:solidFill>
              </a:rPr>
              <a:t>У </a:t>
            </a:r>
            <a:r>
              <a:rPr lang="ru-RU" sz="3000" dirty="0">
                <a:solidFill>
                  <a:schemeClr val="tx1"/>
                </a:solidFill>
              </a:rPr>
              <a:t>большинства детей: </a:t>
            </a:r>
          </a:p>
          <a:p>
            <a:pPr lvl="0"/>
            <a:r>
              <a:rPr lang="ru-RU" sz="3000" dirty="0">
                <a:solidFill>
                  <a:schemeClr val="tx1"/>
                </a:solidFill>
              </a:rPr>
              <a:t>Недостаточно сформированы предпосылки к различным видам труда и творчества;</a:t>
            </a:r>
          </a:p>
          <a:p>
            <a:pPr lvl="0"/>
            <a:r>
              <a:rPr lang="ru-RU" sz="3000" dirty="0">
                <a:solidFill>
                  <a:schemeClr val="tx1"/>
                </a:solidFill>
              </a:rPr>
              <a:t>Дети не проявляют интереса к совместному труду со сверстниками и взрослыми;</a:t>
            </a:r>
          </a:p>
          <a:p>
            <a:pPr lvl="0"/>
            <a:r>
              <a:rPr lang="ru-RU" sz="3000" dirty="0">
                <a:solidFill>
                  <a:schemeClr val="tx1"/>
                </a:solidFill>
              </a:rPr>
              <a:t>Недостаточно сформированы навыки владения необходимыми предметами в различных видах труда и творчества;</a:t>
            </a:r>
          </a:p>
          <a:p>
            <a:pPr lvl="0"/>
            <a:r>
              <a:rPr lang="ru-RU" sz="3000" dirty="0">
                <a:solidFill>
                  <a:schemeClr val="tx1"/>
                </a:solidFill>
              </a:rPr>
              <a:t>Дети с трудом подбирают объекты трудовой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6161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214313"/>
            <a:ext cx="7250558" cy="114300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 </a:t>
            </a:r>
            <a:br>
              <a:rPr lang="ru-RU" sz="2400" dirty="0"/>
            </a:br>
            <a:r>
              <a:rPr lang="ru-RU" sz="2700" dirty="0">
                <a:solidFill>
                  <a:srgbClr val="FF0000"/>
                </a:solidFill>
              </a:rPr>
              <a:t>В решении данной проблемы необходимо:</a:t>
            </a:r>
            <a:br>
              <a:rPr lang="ru-RU" sz="2700" dirty="0">
                <a:solidFill>
                  <a:srgbClr val="FF0000"/>
                </a:solidFill>
              </a:rPr>
            </a:br>
            <a:endParaRPr lang="ru-RU" sz="27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dirty="0" smtClean="0">
                <a:solidFill>
                  <a:schemeClr val="tx1"/>
                </a:solidFill>
              </a:rPr>
              <a:t>1. </a:t>
            </a:r>
            <a:r>
              <a:rPr lang="ru-RU" sz="2800" dirty="0">
                <a:solidFill>
                  <a:schemeClr val="tx1"/>
                </a:solidFill>
              </a:rPr>
              <a:t>С</a:t>
            </a:r>
            <a:r>
              <a:rPr lang="ru-RU" sz="2800" dirty="0" smtClean="0">
                <a:solidFill>
                  <a:schemeClr val="tx1"/>
                </a:solidFill>
              </a:rPr>
              <a:t>тремиться </a:t>
            </a:r>
            <a:r>
              <a:rPr lang="ru-RU" sz="2800" dirty="0">
                <a:solidFill>
                  <a:schemeClr val="tx1"/>
                </a:solidFill>
              </a:rPr>
              <a:t>устранять недостатки в образовательном процессе;</a:t>
            </a:r>
          </a:p>
          <a:p>
            <a:pPr lvl="0"/>
            <a:r>
              <a:rPr lang="ru-RU" sz="2800" dirty="0" smtClean="0">
                <a:solidFill>
                  <a:schemeClr val="tx1"/>
                </a:solidFill>
              </a:rPr>
              <a:t>2. </a:t>
            </a:r>
            <a:r>
              <a:rPr lang="ru-RU" sz="2800" dirty="0">
                <a:solidFill>
                  <a:schemeClr val="tx1"/>
                </a:solidFill>
              </a:rPr>
              <a:t>П</a:t>
            </a:r>
            <a:r>
              <a:rPr lang="ru-RU" sz="2800" dirty="0" smtClean="0">
                <a:solidFill>
                  <a:schemeClr val="tx1"/>
                </a:solidFill>
              </a:rPr>
              <a:t>омогать </a:t>
            </a:r>
            <a:r>
              <a:rPr lang="ru-RU" sz="2800" dirty="0">
                <a:solidFill>
                  <a:schemeClr val="tx1"/>
                </a:solidFill>
              </a:rPr>
              <a:t>ребенку в активном и самостоятельном приобретении собственного опыта;</a:t>
            </a:r>
          </a:p>
          <a:p>
            <a:pPr lvl="0"/>
            <a:r>
              <a:rPr lang="ru-RU" sz="2800" dirty="0" smtClean="0">
                <a:solidFill>
                  <a:schemeClr val="tx1"/>
                </a:solidFill>
              </a:rPr>
              <a:t>3. Развивать </a:t>
            </a:r>
            <a:r>
              <a:rPr lang="ru-RU" sz="2800" dirty="0">
                <a:solidFill>
                  <a:schemeClr val="tx1"/>
                </a:solidFill>
              </a:rPr>
              <a:t>желания и потребности детей в получении определенных трудовых умений.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43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214313"/>
            <a:ext cx="6858000" cy="766415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Для устранения недостатков следует обратить внимание: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 </a:t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на формы и методы работы с детьми</a:t>
            </a:r>
            <a:r>
              <a:rPr lang="ru-RU" sz="2400" dirty="0">
                <a:solidFill>
                  <a:schemeClr val="tx1"/>
                </a:solidFill>
              </a:rPr>
              <a:t>;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i="1" dirty="0" smtClean="0">
                <a:solidFill>
                  <a:schemeClr val="tx1"/>
                </a:solidFill>
              </a:rPr>
              <a:t>на </a:t>
            </a:r>
            <a:r>
              <a:rPr lang="ru-RU" sz="2400" dirty="0">
                <a:solidFill>
                  <a:schemeClr val="tx1"/>
                </a:solidFill>
              </a:rPr>
              <a:t>обновление средств создания развивающей образовательной среды по ознакомлению с </a:t>
            </a:r>
            <a:r>
              <a:rPr lang="ru-RU" sz="2400" dirty="0" smtClean="0">
                <a:solidFill>
                  <a:schemeClr val="tx1"/>
                </a:solidFill>
              </a:rPr>
              <a:t>профессиями;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для </a:t>
            </a:r>
            <a:r>
              <a:rPr lang="ru-RU" sz="2400" dirty="0">
                <a:solidFill>
                  <a:schemeClr val="tx1"/>
                </a:solidFill>
              </a:rPr>
              <a:t>решения проблемы по формированию позитивных установок у детей дошкольного возраста к различным видам труда и творчества  уделить больше внимания совместной работе детского сада и семьи.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 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18857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858000" cy="1143000"/>
          </a:xfrm>
        </p:spPr>
        <p:txBody>
          <a:bodyPr>
            <a:normAutofit/>
          </a:bodyPr>
          <a:lstStyle/>
          <a:p>
            <a:r>
              <a:rPr lang="ru-RU" sz="3200" u="sng" dirty="0">
                <a:solidFill>
                  <a:srgbClr val="C00000"/>
                </a:solidFill>
              </a:rPr>
              <a:t>Вывод: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dirty="0" smtClean="0"/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Таким </a:t>
            </a:r>
            <a:r>
              <a:rPr lang="ru-RU" dirty="0">
                <a:solidFill>
                  <a:schemeClr val="tx1"/>
                </a:solidFill>
              </a:rPr>
              <a:t>образом, только творческий подход к решению проблемы по формированию у детей позитивных установок к различным видам труда и творчества в современных образовательных условиях позволит достичь </a:t>
            </a:r>
            <a:r>
              <a:rPr lang="ru-RU" dirty="0" smtClean="0">
                <a:solidFill>
                  <a:schemeClr val="tx1"/>
                </a:solidFill>
              </a:rPr>
              <a:t>высоких </a:t>
            </a:r>
            <a:r>
              <a:rPr lang="ru-RU" dirty="0">
                <a:solidFill>
                  <a:schemeClr val="tx1"/>
                </a:solidFill>
              </a:rPr>
              <a:t>результатов.   </a:t>
            </a:r>
          </a:p>
        </p:txBody>
      </p:sp>
    </p:spTree>
    <p:extLst>
      <p:ext uri="{BB962C8B-B14F-4D97-AF65-F5344CB8AC3E}">
        <p14:creationId xmlns="" xmlns:p14="http://schemas.microsoft.com/office/powerpoint/2010/main" val="405797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214313"/>
            <a:ext cx="6858000" cy="622399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Перечень </a:t>
            </a:r>
            <a:r>
              <a:rPr lang="ru-RU" sz="2400" dirty="0">
                <a:solidFill>
                  <a:srgbClr val="FF0000"/>
                </a:solidFill>
              </a:rPr>
              <a:t>литературы: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 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07342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500" dirty="0" smtClean="0"/>
          </a:p>
          <a:p>
            <a:pPr marL="0" indent="0">
              <a:buNone/>
            </a:pPr>
            <a:r>
              <a:rPr lang="ru-RU" sz="1500" dirty="0" smtClean="0">
                <a:solidFill>
                  <a:schemeClr val="tx1"/>
                </a:solidFill>
              </a:rPr>
              <a:t>1. ФГОС </a:t>
            </a:r>
            <a:r>
              <a:rPr lang="ru-RU" sz="1500" dirty="0">
                <a:solidFill>
                  <a:schemeClr val="tx1"/>
                </a:solidFill>
              </a:rPr>
              <a:t>ДО</a:t>
            </a:r>
            <a:r>
              <a:rPr lang="ru-RU" sz="1500" dirty="0" smtClean="0">
                <a:solidFill>
                  <a:schemeClr val="tx1"/>
                </a:solidFill>
              </a:rPr>
              <a:t>.</a:t>
            </a:r>
            <a:r>
              <a:rPr lang="ru-RU" sz="1500" dirty="0">
                <a:solidFill>
                  <a:schemeClr val="tx1"/>
                </a:solidFill>
              </a:rPr>
              <a:t> </a:t>
            </a:r>
            <a:endParaRPr lang="ru-RU" sz="1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500" dirty="0" smtClean="0">
                <a:solidFill>
                  <a:schemeClr val="tx1"/>
                </a:solidFill>
              </a:rPr>
              <a:t>2</a:t>
            </a:r>
            <a:r>
              <a:rPr lang="ru-RU" sz="1500" dirty="0">
                <a:solidFill>
                  <a:schemeClr val="tx1"/>
                </a:solidFill>
              </a:rPr>
              <a:t>.  «Санитарно-эпидемиологические требования к устройству, содержанию и     организации режима работы дошкольных образовательных организаций» </a:t>
            </a:r>
            <a:r>
              <a:rPr lang="ru-RU" sz="1500" dirty="0" err="1">
                <a:solidFill>
                  <a:schemeClr val="tx1"/>
                </a:solidFill>
              </a:rPr>
              <a:t>СанПин</a:t>
            </a:r>
            <a:r>
              <a:rPr lang="ru-RU" sz="1500" dirty="0">
                <a:solidFill>
                  <a:schemeClr val="tx1"/>
                </a:solidFill>
              </a:rPr>
              <a:t> 2.4.1.3049-13. – Санкт-Петербург: ДЕТСВО-ПРЕСС, 2014.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tx1"/>
                </a:solidFill>
              </a:rPr>
              <a:t> </a:t>
            </a:r>
            <a:r>
              <a:rPr lang="ru-RU" sz="1500" dirty="0" smtClean="0">
                <a:solidFill>
                  <a:schemeClr val="tx1"/>
                </a:solidFill>
              </a:rPr>
              <a:t>3</a:t>
            </a:r>
            <a:r>
              <a:rPr lang="ru-RU" sz="1500" dirty="0">
                <a:solidFill>
                  <a:schemeClr val="tx1"/>
                </a:solidFill>
              </a:rPr>
              <a:t>.  Трудовое воспитание в детском саду. Система работы с детьми 3-7 лет/ </a:t>
            </a:r>
            <a:r>
              <a:rPr lang="ru-RU" sz="1500" dirty="0" err="1">
                <a:solidFill>
                  <a:schemeClr val="tx1"/>
                </a:solidFill>
              </a:rPr>
              <a:t>Куцакова</a:t>
            </a:r>
            <a:r>
              <a:rPr lang="ru-RU" sz="1500" dirty="0">
                <a:solidFill>
                  <a:schemeClr val="tx1"/>
                </a:solidFill>
              </a:rPr>
              <a:t> Л.В.  –  М.: МОЗАИКА-СИНТЕЗ, 2012. </a:t>
            </a:r>
            <a:endParaRPr lang="ru-RU" sz="1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500" dirty="0" smtClean="0">
                <a:solidFill>
                  <a:schemeClr val="tx1"/>
                </a:solidFill>
              </a:rPr>
              <a:t>4</a:t>
            </a:r>
            <a:r>
              <a:rPr lang="ru-RU" sz="1500" dirty="0">
                <a:solidFill>
                  <a:schemeClr val="tx1"/>
                </a:solidFill>
              </a:rPr>
              <a:t>. Ознакомление с предметным и социальным миром. Система работы в подготовительной к школе группе детского сада /</a:t>
            </a:r>
            <a:r>
              <a:rPr lang="ru-RU" sz="1500" dirty="0" err="1">
                <a:solidFill>
                  <a:schemeClr val="tx1"/>
                </a:solidFill>
              </a:rPr>
              <a:t>Дыбина</a:t>
            </a:r>
            <a:r>
              <a:rPr lang="ru-RU" sz="1500" dirty="0">
                <a:solidFill>
                  <a:schemeClr val="tx1"/>
                </a:solidFill>
              </a:rPr>
              <a:t> О.В. –  М.: МОЗАИКА-СИНТЕЗ, 2012</a:t>
            </a:r>
            <a:r>
              <a:rPr lang="ru-RU" sz="15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500" dirty="0" smtClean="0">
                <a:solidFill>
                  <a:schemeClr val="tx1"/>
                </a:solidFill>
              </a:rPr>
              <a:t>5. Ознакомление </a:t>
            </a:r>
            <a:r>
              <a:rPr lang="ru-RU" sz="1500" dirty="0">
                <a:solidFill>
                  <a:schemeClr val="tx1"/>
                </a:solidFill>
              </a:rPr>
              <a:t>с предметным и социальным миром. Система работы в подготовительной к школе группе детского сада / </a:t>
            </a:r>
            <a:r>
              <a:rPr lang="ru-RU" sz="1500" dirty="0" err="1">
                <a:solidFill>
                  <a:schemeClr val="tx1"/>
                </a:solidFill>
              </a:rPr>
              <a:t>Дыбина</a:t>
            </a:r>
            <a:r>
              <a:rPr lang="ru-RU" sz="1500" dirty="0">
                <a:solidFill>
                  <a:schemeClr val="tx1"/>
                </a:solidFill>
              </a:rPr>
              <a:t> О.В.–  М.: МОЗАИКА-СИНТЕЗ, </a:t>
            </a:r>
            <a:r>
              <a:rPr lang="ru-RU" sz="1500" dirty="0" smtClean="0">
                <a:solidFill>
                  <a:schemeClr val="tx1"/>
                </a:solidFill>
              </a:rPr>
              <a:t>2012.</a:t>
            </a:r>
          </a:p>
          <a:p>
            <a:pPr marL="0" indent="0">
              <a:buNone/>
            </a:pPr>
            <a:r>
              <a:rPr lang="ru-RU" sz="1500" dirty="0" smtClean="0">
                <a:solidFill>
                  <a:schemeClr val="tx1"/>
                </a:solidFill>
              </a:rPr>
              <a:t>6. Изобразительная </a:t>
            </a:r>
            <a:r>
              <a:rPr lang="ru-RU" sz="1500" dirty="0">
                <a:solidFill>
                  <a:schemeClr val="tx1"/>
                </a:solidFill>
              </a:rPr>
              <a:t>деятельность и художественный труд с использованием современных материалов в ДОУ /Потапова Е.В. – СПб.: ООО «ИЗДАТЕЛЬСТВО «ДЕТСТВО-ПРЕСС»,</a:t>
            </a:r>
            <a:r>
              <a:rPr lang="ru-RU" sz="1500" dirty="0" smtClean="0">
                <a:solidFill>
                  <a:schemeClr val="tx1"/>
                </a:solidFill>
              </a:rPr>
              <a:t>2012.</a:t>
            </a:r>
          </a:p>
          <a:p>
            <a:pPr marL="0" indent="0">
              <a:buNone/>
            </a:pPr>
            <a:r>
              <a:rPr lang="ru-RU" sz="1500" dirty="0" smtClean="0">
                <a:solidFill>
                  <a:schemeClr val="tx1"/>
                </a:solidFill>
              </a:rPr>
              <a:t>7</a:t>
            </a:r>
            <a:r>
              <a:rPr lang="ru-RU" sz="1500" dirty="0">
                <a:solidFill>
                  <a:schemeClr val="tx1"/>
                </a:solidFill>
              </a:rPr>
              <a:t>. Труд. Как работать по программе «Детство»: учебно-методическое пособие СПб.: ООО «ИЗДАТЕЛЬСТВО «ДЕТСТВО-ПРЕСС</a:t>
            </a:r>
            <a:r>
              <a:rPr lang="ru-RU" sz="1500" dirty="0" smtClean="0">
                <a:solidFill>
                  <a:schemeClr val="tx1"/>
                </a:solidFill>
              </a:rPr>
              <a:t>», 2012</a:t>
            </a:r>
            <a:r>
              <a:rPr lang="ru-RU" sz="15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500" dirty="0" smtClean="0">
                <a:solidFill>
                  <a:schemeClr val="tx1"/>
                </a:solidFill>
              </a:rPr>
              <a:t>8</a:t>
            </a:r>
            <a:r>
              <a:rPr lang="ru-RU" sz="1500" dirty="0">
                <a:solidFill>
                  <a:schemeClr val="tx1"/>
                </a:solidFill>
              </a:rPr>
              <a:t>. Тематические педсоветы в ДОУ: подготовка и проведение / Н.В. </a:t>
            </a:r>
            <a:r>
              <a:rPr lang="ru-RU" sz="1500" dirty="0" err="1">
                <a:solidFill>
                  <a:schemeClr val="tx1"/>
                </a:solidFill>
              </a:rPr>
              <a:t>Елжова</a:t>
            </a:r>
            <a:r>
              <a:rPr lang="ru-RU" sz="1500" dirty="0">
                <a:solidFill>
                  <a:schemeClr val="tx1"/>
                </a:solidFill>
              </a:rPr>
              <a:t>. </a:t>
            </a:r>
            <a:r>
              <a:rPr lang="ru-RU" sz="1500" dirty="0" smtClean="0">
                <a:solidFill>
                  <a:schemeClr val="tx1"/>
                </a:solidFill>
              </a:rPr>
              <a:t>–</a:t>
            </a:r>
          </a:p>
          <a:p>
            <a:pPr marL="0" indent="0">
              <a:buNone/>
            </a:pPr>
            <a:r>
              <a:rPr lang="ru-RU" sz="1500" dirty="0" smtClean="0">
                <a:solidFill>
                  <a:schemeClr val="tx1"/>
                </a:solidFill>
              </a:rPr>
              <a:t>Ростов </a:t>
            </a:r>
            <a:r>
              <a:rPr lang="ru-RU" sz="1500" dirty="0">
                <a:solidFill>
                  <a:schemeClr val="tx1"/>
                </a:solidFill>
              </a:rPr>
              <a:t>н/Д: Феникс. – 2012, с. </a:t>
            </a:r>
            <a:r>
              <a:rPr lang="ru-RU" sz="1500" dirty="0" smtClean="0">
                <a:solidFill>
                  <a:schemeClr val="tx1"/>
                </a:solidFill>
              </a:rPr>
              <a:t>128-156.</a:t>
            </a:r>
          </a:p>
          <a:p>
            <a:pPr marL="0" indent="0">
              <a:buNone/>
            </a:pPr>
            <a:r>
              <a:rPr lang="ru-RU" sz="1500" dirty="0" smtClean="0">
                <a:solidFill>
                  <a:schemeClr val="tx1"/>
                </a:solidFill>
              </a:rPr>
              <a:t>9</a:t>
            </a:r>
            <a:r>
              <a:rPr lang="ru-RU" sz="1500" dirty="0">
                <a:solidFill>
                  <a:schemeClr val="tx1"/>
                </a:solidFill>
              </a:rPr>
              <a:t>. Журнал «Справочник старшего воспитателя» №9 (с.6-8),  №10 (с. 8-21), №12 (с.5-25) -  2013г</a:t>
            </a:r>
            <a:r>
              <a:rPr lang="ru-RU" sz="1500" dirty="0" smtClean="0">
                <a:solidFill>
                  <a:schemeClr val="tx1"/>
                </a:solidFill>
              </a:rPr>
              <a:t>.</a:t>
            </a:r>
            <a:endParaRPr lang="ru-RU" sz="1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500" dirty="0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307603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404664"/>
            <a:ext cx="7005464" cy="6120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ФГОС трудовое воспитание - одно из важных направлений в работе дошкольных учреждений, главной целью которого является </a:t>
            </a:r>
            <a:r>
              <a:rPr lang="ru-RU" sz="23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положительного отношения к труду</a:t>
            </a:r>
            <a:r>
              <a:rPr lang="ru-RU" sz="23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решение следующих </a:t>
            </a:r>
            <a:r>
              <a:rPr lang="ru-RU" sz="23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задач:</a:t>
            </a:r>
            <a:endParaRPr lang="ru-RU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позитивных установок к различным видам труда и творчества;</a:t>
            </a:r>
          </a:p>
          <a:p>
            <a:pPr lvl="0" algn="just"/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ценностного отношения к собственному труду, труду других людей и его результатам; воспитание личности ребенка в аспекте труда и творчества.</a:t>
            </a:r>
          </a:p>
          <a:p>
            <a:pPr lvl="0" algn="just"/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творческой инициативы, способности самостоятельно себя реализовать в различных видах труда и творчества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5804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2000" y="19835"/>
            <a:ext cx="6935144" cy="936104"/>
          </a:xfrm>
        </p:spPr>
        <p:txBody>
          <a:bodyPr>
            <a:noAutofit/>
          </a:bodyPr>
          <a:lstStyle/>
          <a:p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300" dirty="0" smtClean="0">
                <a:solidFill>
                  <a:srgbClr val="C00000"/>
                </a:solidFill>
              </a:rPr>
              <a:t>Принципы </a:t>
            </a:r>
            <a:r>
              <a:rPr lang="ru-RU" sz="2300" dirty="0">
                <a:solidFill>
                  <a:srgbClr val="C00000"/>
                </a:solidFill>
              </a:rPr>
              <a:t>воспитания у детей позитивного отношения к труду</a:t>
            </a:r>
            <a:br>
              <a:rPr lang="ru-RU" sz="2300" dirty="0">
                <a:solidFill>
                  <a:srgbClr val="C00000"/>
                </a:solidFill>
              </a:rPr>
            </a:br>
            <a:endParaRPr lang="ru-RU" sz="23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6584"/>
          </a:xfrm>
        </p:spPr>
        <p:txBody>
          <a:bodyPr>
            <a:noAutofit/>
          </a:bodyPr>
          <a:lstStyle/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инициативы детей в различных видах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детей и взрослых, признание ребенка полноценным участником образовательных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образовательной деятельности на основе индивидуальных особенностей каждого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Полноценное проживание ребенком всех этапов детства,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(амплификация) детского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познавательных интересов и познавательных действий ребенка в различных видах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адекватность дошкольного образования (соответствие условий, требований, методов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возрасту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особенностям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развития);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ринцип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развивающего образования (системности и последовательности);</a:t>
            </a: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ринцип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новизны (использование новейших информационных технологий);</a:t>
            </a:r>
          </a:p>
          <a:p>
            <a:pPr marL="0" lvl="0" algn="just">
              <a:spcBef>
                <a:spcPts val="0"/>
              </a:spcBef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 (взаимопроникновение разделов программы и видов деятельности друг в друга, взаимное совмещение различных задач и образовательных технологий</a:t>
            </a:r>
            <a:r>
              <a:rPr lang="ru-RU" sz="1900" dirty="0" smtClean="0">
                <a:solidFill>
                  <a:schemeClr val="tx1"/>
                </a:solidFill>
              </a:rPr>
              <a:t>)</a:t>
            </a:r>
            <a:endParaRPr lang="ru-RU" sz="1900" dirty="0">
              <a:solidFill>
                <a:schemeClr val="tx1"/>
              </a:solidFill>
            </a:endParaRPr>
          </a:p>
          <a:p>
            <a:r>
              <a:rPr lang="ru-RU" sz="1900" dirty="0"/>
              <a:t> 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97578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1374" y="188640"/>
            <a:ext cx="68580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 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 в ДОУ</a:t>
            </a: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Самообслуживание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 - бытовой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природе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Ручной труд </a:t>
            </a:r>
          </a:p>
        </p:txBody>
      </p:sp>
    </p:spTree>
    <p:extLst>
      <p:ext uri="{BB962C8B-B14F-4D97-AF65-F5344CB8AC3E}">
        <p14:creationId xmlns="" xmlns:p14="http://schemas.microsoft.com/office/powerpoint/2010/main" val="37380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858000" cy="79208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C00000"/>
                </a:solidFill>
              </a:rPr>
              <a:t>Компоненты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трудовой деятельности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Мотив  - </a:t>
            </a:r>
            <a:r>
              <a:rPr lang="ru-RU" sz="2400" i="1" u="sng" dirty="0" smtClean="0">
                <a:solidFill>
                  <a:schemeClr val="tx1"/>
                </a:solidFill>
              </a:rPr>
              <a:t>это причина</a:t>
            </a:r>
            <a:r>
              <a:rPr lang="ru-RU" sz="2400" i="1" u="sng" dirty="0">
                <a:solidFill>
                  <a:schemeClr val="tx1"/>
                </a:solidFill>
              </a:rPr>
              <a:t>, побуждающая к трудовой деятельности или заинтересовывающий момент</a:t>
            </a:r>
            <a:endParaRPr lang="ru-RU" sz="2400" i="1" dirty="0" smtClean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Цель </a:t>
            </a:r>
            <a:r>
              <a:rPr lang="ru-RU" i="1" u="sng" dirty="0" smtClean="0">
                <a:solidFill>
                  <a:schemeClr val="tx1"/>
                </a:solidFill>
              </a:rPr>
              <a:t>- </a:t>
            </a:r>
            <a:r>
              <a:rPr lang="ru-RU" sz="2400" i="1" u="sng" dirty="0" smtClean="0">
                <a:solidFill>
                  <a:schemeClr val="tx1"/>
                </a:solidFill>
              </a:rPr>
              <a:t>это то</a:t>
            </a:r>
            <a:r>
              <a:rPr lang="ru-RU" sz="2400" i="1" u="sng" dirty="0">
                <a:solidFill>
                  <a:schemeClr val="tx1"/>
                </a:solidFill>
              </a:rPr>
              <a:t>, к чему надо </a:t>
            </a:r>
            <a:r>
              <a:rPr lang="ru-RU" sz="2400" i="1" u="sng" dirty="0" smtClean="0">
                <a:solidFill>
                  <a:schemeClr val="tx1"/>
                </a:solidFill>
              </a:rPr>
              <a:t>стремиться. </a:t>
            </a:r>
            <a:endParaRPr lang="ru-RU" sz="2400" i="1" dirty="0" smtClean="0">
              <a:solidFill>
                <a:schemeClr val="tx1"/>
              </a:solidFill>
            </a:endParaRPr>
          </a:p>
          <a:p>
            <a:r>
              <a:rPr lang="ru-RU" i="1" dirty="0">
                <a:solidFill>
                  <a:schemeClr val="tx1"/>
                </a:solidFill>
              </a:rPr>
              <a:t>Т</a:t>
            </a:r>
            <a:r>
              <a:rPr lang="ru-RU" i="1" dirty="0" smtClean="0">
                <a:solidFill>
                  <a:schemeClr val="tx1"/>
                </a:solidFill>
              </a:rPr>
              <a:t>рудовые действия</a:t>
            </a:r>
            <a:r>
              <a:rPr lang="ru-RU" sz="2400" i="1" dirty="0" smtClean="0">
                <a:solidFill>
                  <a:schemeClr val="tx1"/>
                </a:solidFill>
              </a:rPr>
              <a:t> – </a:t>
            </a:r>
            <a:r>
              <a:rPr lang="ru-RU" sz="2400" i="1" u="sng" dirty="0" smtClean="0">
                <a:solidFill>
                  <a:schemeClr val="tx1"/>
                </a:solidFill>
              </a:rPr>
              <a:t>это то,  при помощи чего осуществляется цель и достигается результат</a:t>
            </a:r>
            <a:endParaRPr lang="ru-RU" i="1" u="sng" dirty="0" smtClean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 Планирование  - </a:t>
            </a:r>
            <a:r>
              <a:rPr lang="ru-RU" sz="2400" i="1" u="sng" dirty="0" smtClean="0">
                <a:solidFill>
                  <a:schemeClr val="tx1"/>
                </a:solidFill>
              </a:rPr>
              <a:t>это умение предвидеть предстоящую работу</a:t>
            </a:r>
            <a:endParaRPr lang="ru-RU" sz="2400" i="1" u="sng" dirty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 Результат </a:t>
            </a:r>
            <a:r>
              <a:rPr lang="ru-RU" i="1" u="sng" dirty="0" smtClean="0">
                <a:solidFill>
                  <a:schemeClr val="tx1"/>
                </a:solidFill>
              </a:rPr>
              <a:t>-  </a:t>
            </a:r>
            <a:r>
              <a:rPr lang="ru-RU" sz="2400" i="1" u="sng" dirty="0">
                <a:solidFill>
                  <a:schemeClr val="tx1"/>
                </a:solidFill>
              </a:rPr>
              <a:t>это показатель завершения работы,  фактор,  помогающий воспитывать у детей интерес к труду.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66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Задачи трудового воспитания детей дошкольного возраста по группам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26608995"/>
              </p:ext>
            </p:extLst>
          </p:nvPr>
        </p:nvGraphicFramePr>
        <p:xfrm>
          <a:off x="323528" y="1556792"/>
          <a:ext cx="8640959" cy="4834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488"/>
                <a:gridCol w="1342478"/>
                <a:gridCol w="1870756"/>
                <a:gridCol w="2581991"/>
                <a:gridCol w="1385246"/>
              </a:tblGrid>
              <a:tr h="596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1-я младшая группа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2-я младшая группа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Средняя группа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Старшая группа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Подготови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-тельная    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группа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11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Начинается приобщение детей к трудовой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деятельности.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Основной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вид труда в этом возрасте —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самообслуживание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Продолжается формирование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у детей желания к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посильно-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му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труду.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Дети активно овладевают различными трудовыми навыками и приемами труда в природе, хозяйственно-бытового труда и самообслуживания.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Добавляется ручной труд.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Делается акцент на формирование всех доступных детям умений, навыков в различных видах труда. Формируется осознанное отношение и интерес к трудовой деятельности, умение достигать результата.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Сформированные навыки и умения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совершенствуются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4260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416824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300" dirty="0" smtClean="0">
                <a:solidFill>
                  <a:schemeClr val="tx1"/>
                </a:solidFill>
              </a:rPr>
              <a:t>Примерная </a:t>
            </a:r>
            <a:r>
              <a:rPr lang="ru-RU" sz="2300" dirty="0">
                <a:solidFill>
                  <a:schemeClr val="tx1"/>
                </a:solidFill>
              </a:rPr>
              <a:t>сетка совместной образовательной деятельности и культурных практик в режимных моментах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90952197"/>
              </p:ext>
            </p:extLst>
          </p:nvPr>
        </p:nvGraphicFramePr>
        <p:xfrm>
          <a:off x="467542" y="1556794"/>
          <a:ext cx="8352929" cy="484756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73500"/>
                <a:gridCol w="200527"/>
                <a:gridCol w="2044518"/>
                <a:gridCol w="200527"/>
                <a:gridCol w="1458148"/>
                <a:gridCol w="200527"/>
                <a:gridCol w="2075182"/>
              </a:tblGrid>
              <a:tr h="61917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Самообслуживание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элементарный бытовой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69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Младшая группа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группа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Старшая группа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8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917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Трудовые поручения (индивидуально и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подгруппами)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917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1917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Трудовые поручения (общий и совместный труд)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917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неделю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2 недели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2 недели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945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3600"/>
          </a:p>
        </p:txBody>
      </p:sp>
    </p:spTree>
    <p:extLst>
      <p:ext uri="{BB962C8B-B14F-4D97-AF65-F5344CB8AC3E}">
        <p14:creationId xmlns="" xmlns:p14="http://schemas.microsoft.com/office/powerpoint/2010/main" val="412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83096"/>
            <a:ext cx="741682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Самообслуживание</a:t>
            </a:r>
            <a:r>
              <a:rPr lang="ru-RU" sz="2700" dirty="0" smtClean="0">
                <a:solidFill>
                  <a:srgbClr val="C00000"/>
                </a:solidFill>
              </a:rPr>
              <a:t> </a:t>
            </a:r>
            <a:r>
              <a:rPr lang="ru-RU" sz="2700" dirty="0" smtClean="0">
                <a:solidFill>
                  <a:schemeClr val="tx1"/>
                </a:solidFill>
              </a:rPr>
              <a:t>- труд, направленный на удовлетворение повседневных личных потребностей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Users\User7\Desktop\DSCN20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60952" cy="45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7\Desktop\DSCN203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15887" y="1967295"/>
            <a:ext cx="107641" cy="45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Zver\Desktop\ф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92896"/>
            <a:ext cx="4320480" cy="3600400"/>
          </a:xfrm>
          <a:prstGeom prst="rect">
            <a:avLst/>
          </a:prstGeom>
          <a:noFill/>
        </p:spPr>
      </p:pic>
      <p:pic>
        <p:nvPicPr>
          <p:cNvPr id="1030" name="Picture 6" descr="C:\Users\Zver\Desktop\ф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4032448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980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bkorovka</Template>
  <TotalTime>1006</TotalTime>
  <Words>1744</Words>
  <Application>Microsoft Office PowerPoint</Application>
  <PresentationFormat>Экран (4:3)</PresentationFormat>
  <Paragraphs>205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 «Современные  подходы  к трудовому воспитанию   дошкольников  в свете ФГОС ДО»  Подготовила: учитель – дефектолог Жолобова Т.В.                                                                                               </vt:lpstr>
      <vt:lpstr> Трудовая деятельность в  ДОУ в свете ФГОС </vt:lpstr>
      <vt:lpstr>Слайд 3</vt:lpstr>
      <vt:lpstr> Принципы воспитания у детей позитивного отношения к труду </vt:lpstr>
      <vt:lpstr> Виды   труда в ДОУ </vt:lpstr>
      <vt:lpstr> Компоненты трудовой деятельности </vt:lpstr>
      <vt:lpstr>Задачи трудового воспитания детей дошкольного возраста по группам</vt:lpstr>
      <vt:lpstr> Примерная сетка совместной образовательной деятельности и культурных практик в режимных моментах </vt:lpstr>
      <vt:lpstr> Самообслуживание - труд, направленный на удовлетворение повседневных личных потребностей </vt:lpstr>
      <vt:lpstr> Овладение компонентами трудовой деятельности в процессе самообслуживания </vt:lpstr>
      <vt:lpstr>Хозяйственно-бытовой труд направлен на поддержание чистоты и порядка в помещении и на участке, помощь взрослым при организации режимных процессов.</vt:lpstr>
      <vt:lpstr> Овладение компонентами трудовой деятельности в процессе хозяйственно-бытового труда </vt:lpstr>
      <vt:lpstr> Труд в природе  - в уголке природы, в цветнике, на огороде </vt:lpstr>
      <vt:lpstr>  Овладение компонентами трудовой деятельности в процессе труда в природе  </vt:lpstr>
      <vt:lpstr>Ручной труд - развивает конструктивные способности детей, полезные практические навыки и ориентировки, формирует интерес к работе, готовность справиться с ней </vt:lpstr>
      <vt:lpstr> Овладение компонентами трудовой деятельности в процессе ручного труда </vt:lpstr>
      <vt:lpstr>Слайд 17</vt:lpstr>
      <vt:lpstr>  Санитарно-эпидемиологические требования к  организации и содержанию работы по трудовому воспитанию.   </vt:lpstr>
      <vt:lpstr> Санитарно-эпидемиологические требования к  организации и содержанию работы по трудовому воспитанию. </vt:lpstr>
      <vt:lpstr> Современные подходы к формированию  предметно-развивающей среды в ДОУ в соответствии с требованиями ФГОС </vt:lpstr>
      <vt:lpstr>Слайд 21</vt:lpstr>
      <vt:lpstr>Слайд 22</vt:lpstr>
      <vt:lpstr>Недостатки в основном процессе:</vt:lpstr>
      <vt:lpstr>Недостатки в условиях: </vt:lpstr>
      <vt:lpstr>Недостатки в результатах: </vt:lpstr>
      <vt:lpstr>  В решении данной проблемы необходимо: </vt:lpstr>
      <vt:lpstr>  Для устранения недостатков следует обратить внимание:    </vt:lpstr>
      <vt:lpstr>Вывод: </vt:lpstr>
      <vt:lpstr>  Перечень литературы:   </vt:lpstr>
    </vt:vector>
  </TitlesOfParts>
  <Company>Департамент Образования города Липецка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«Современные  подходы к трудовому воспитанию   дошкольников в свете ФГОС».</dc:title>
  <dc:creator>Пользователь</dc:creator>
  <cp:lastModifiedBy>Zverdvd.org</cp:lastModifiedBy>
  <cp:revision>85</cp:revision>
  <dcterms:created xsi:type="dcterms:W3CDTF">2014-10-07T13:01:36Z</dcterms:created>
  <dcterms:modified xsi:type="dcterms:W3CDTF">2021-03-17T07:48:22Z</dcterms:modified>
</cp:coreProperties>
</file>