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FF78A-69BE-44F2-9082-9C026DD8D63F}" type="datetimeFigureOut">
              <a:rPr lang="ru-RU" smtClean="0"/>
              <a:pPr/>
              <a:t>03.03.2021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01B8B-EB59-4360-9955-E4A7BDE4CCA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Для прочного усвоения знаний их необходимо заинтересовать работой. Непринужденный разговор с детьми, который ведется в неторопливом темпе, привлекательность наглядных пособий, широкое использование игровых упражнений и дидактических игр - все это создает у детей хороший эмоциональный настрой. Используются игры, в которых игровое действие является в то же время элементарным математическим действием - "Найди столько же!", "Разложи по порядку!" и др. В конце занятия часто проводятся подвижные игры, включающие ходьбу и бег: "Найди свой домик!", "Автомобили и гаражи". Они дают детям двигательную разрядку.</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u="none" strike="noStrike"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При подборе дидактических игр необходимо учитывать, что на развитие умственной активности детей в игре влияет ее организация. Перед каждым ребенком должна быть поставлена определенная задача, чтобы он встречался при ее решении с некоторыми трудностями, а не получал все в готовом виде.</a:t>
            </a: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82601B8B-EB59-4360-9955-E4A7BDE4CCAF}"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какие программные задачи он будет решать с их помощью,</a:t>
            </a:r>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кого привлечь к активной роли, или, наоборот, одних несколько сдержать, чтобы они не подавляли инициативу и творчество своих товарищей, другим помочь обрести веру в свои силы.</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сообразительности, творчеству, самостоятельности и закрепляют сенсорный опыт.</a:t>
            </a: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Главная особенность дидактической игры в том, что задание предлагается детям в игровой форме, которая состоит из познавательного и воспитательного содержания, а также - игровых заданий, игровых действий и организационных отношений. Познавательное и воспитательное содержание формулируются как цель, т.е. формирование элементарных математических представлений то, ради чего педагог организует игру. Эта цель конкретизируется в доступной для ребенка форме, в игровом задании, порождая вопрос «Как это сделать?»</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Педагог же организует и направляет игру, выступает в роли исполнителя игрового задания, советчика, помощника в правильном выборе, поддержке и активизации положительного влияния детей друг на друга.</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дошкольном возрасте игра имеет важнейшее значение в жизни маленького ребенка. Потребность в игре у детей сохраняется и занимает значительное место и впервые годы их обучения в школе. В играх нет реальной обусловленности обстоятельствами, пространством, временем. Дети - творцы настоящего и будущего. В этом заключается обаяние игры.</a:t>
            </a:r>
          </a:p>
          <a:p>
            <a:r>
              <a:rPr lang="ru-RU" sz="1200" kern="1200" dirty="0" smtClean="0">
                <a:solidFill>
                  <a:schemeClr val="tx1"/>
                </a:solidFill>
                <a:latin typeface="+mn-lt"/>
                <a:ea typeface="+mn-ea"/>
                <a:cs typeface="+mn-cs"/>
              </a:rPr>
              <a:t> </a:t>
            </a:r>
          </a:p>
          <a:p>
            <a:endParaRPr lang="ru-RU" dirty="0" smtClean="0"/>
          </a:p>
          <a:p>
            <a:r>
              <a:rPr lang="ru-RU" dirty="0" smtClean="0"/>
              <a:t> </a:t>
            </a:r>
          </a:p>
          <a:p>
            <a:endParaRPr lang="ru-RU" sz="1200"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игре ребенок делает открытия того, что давно известно взрослому. Дети не ставят в игре каких-либо иных целей, чем играть.</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игре ребенок приобретает новые знания, умения, навыки. Игры, способствующие развитию восприятия, внимания, памяти, мышления, развитию творческих способностей, направлены на умственное развитие дошкольника в целом.</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игре ребенок приобретает новые знания, умения, навыки. Игры, способствующие развитию восприятия, внимания, памяти, мышления, развитию творческих способностей, направлены на умственное развитие дошкольника в целом.</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1. Игры с цифрами и числами</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2. Игры путешествие во времени</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3. Игры на ориентирование в пространстве</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4. Игры с геометрическими фигурами</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5. Игры на логическое мышление</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 первой группе игр относится обучение детей счету в прямом и обратном порядке. Используя сказочный сюжет детей, знакомят с образованием всех чисел в пределах 10, путем сравнивания равных и неравных групп предметов. Сравниваются две группы предметов, расположенные то на нижней, то на верхней полоске счетной линейки. Это делается для того, чтобы у детей не возникало ошибочное представление о том, что большее число всегда находится на верхней полосе, а меньшее на - нижней.</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Вторая группа математических игр (игры - путешествие во времени) служит для знакомства детей с днями недели. Объясняется, что каждый день недели имеет свое название. Для того, чтобы дети лучше запоминали название дней недели, они обозначаются кружочками разного цвета. Наблюдение проводится несколько недель, обозначая кружочками каждый день. Это делается специально для того, чтобы дети смогли самостоятельно сделать вывод, что последовательность дней недели неизменна. </a:t>
            </a:r>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дидактические игры для развития логического мышления. В дошкольном возрасте у детей начинают формироваться элементы логического мышления, т.е. формируется умение рассуждать, делать свои умозаключения. Существует множество дидактических игр и упражнений, которые влияют на развитие творческих способностей у детей, так как они оказывают действие на воображение и способствуют развитию нестандартного мышления у детей. </a:t>
            </a:r>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дидактические игры для развития логического мышления. В дошкольном возрасте у детей начинают формироваться элементы логического мышления, т.е. формируется умение рассуждать, делать свои умозаключения. Существует множество дидактических игр и упражнений, которые влияют на развитие творческих способностей у детей, так как они оказывают действие на воображение и способствуют развитию нестандартного мышления у детей. </a:t>
            </a:r>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DCE07E-82B8-4896-84F6-1FD049D1B3B2}" type="datetimeFigureOut">
              <a:rPr lang="ru-RU" smtClean="0"/>
              <a:pPr/>
              <a:t>03.03.2021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DCE07E-82B8-4896-84F6-1FD049D1B3B2}" type="datetimeFigureOut">
              <a:rPr lang="ru-RU" smtClean="0"/>
              <a:pPr/>
              <a:t>03.03.2021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DCE07E-82B8-4896-84F6-1FD049D1B3B2}" type="datetimeFigureOut">
              <a:rPr lang="ru-RU" smtClean="0"/>
              <a:pPr/>
              <a:t>03.03.2021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DCE07E-82B8-4896-84F6-1FD049D1B3B2}" type="datetimeFigureOut">
              <a:rPr lang="ru-RU" smtClean="0"/>
              <a:pPr/>
              <a:t>03.03.2021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DCE07E-82B8-4896-84F6-1FD049D1B3B2}" type="datetimeFigureOut">
              <a:rPr lang="ru-RU" smtClean="0"/>
              <a:pPr/>
              <a:t>03.03.2021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DCE07E-82B8-4896-84F6-1FD049D1B3B2}" type="datetimeFigureOut">
              <a:rPr lang="ru-RU" smtClean="0"/>
              <a:pPr/>
              <a:t>03.03.2021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DCE07E-82B8-4896-84F6-1FD049D1B3B2}" type="datetimeFigureOut">
              <a:rPr lang="ru-RU" smtClean="0"/>
              <a:pPr/>
              <a:t>03.03.2021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DCE07E-82B8-4896-84F6-1FD049D1B3B2}" type="datetimeFigureOut">
              <a:rPr lang="ru-RU" smtClean="0"/>
              <a:pPr/>
              <a:t>03.03.2021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DCE07E-82B8-4896-84F6-1FD049D1B3B2}" type="datetimeFigureOut">
              <a:rPr lang="ru-RU" smtClean="0"/>
              <a:pPr/>
              <a:t>03.03.2021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DCE07E-82B8-4896-84F6-1FD049D1B3B2}" type="datetimeFigureOut">
              <a:rPr lang="ru-RU" smtClean="0"/>
              <a:pPr/>
              <a:t>03.03.2021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DCE07E-82B8-4896-84F6-1FD049D1B3B2}" type="datetimeFigureOut">
              <a:rPr lang="ru-RU" smtClean="0"/>
              <a:pPr/>
              <a:t>03.03.2021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CE07E-82B8-4896-84F6-1FD049D1B3B2}" type="datetimeFigureOut">
              <a:rPr lang="ru-RU" smtClean="0"/>
              <a:pPr/>
              <a:t>03.03.2021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952F-21B9-4D39-AB3D-31AF15E43EC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 name="Рисунок 6" descr="90660357.jpg"/>
          <p:cNvPicPr>
            <a:picLocks noChangeAspect="1"/>
          </p:cNvPicPr>
          <p:nvPr/>
        </p:nvPicPr>
        <p:blipFill>
          <a:blip r:embed="rId3" cstate="print"/>
          <a:stretch>
            <a:fillRect/>
          </a:stretch>
        </p:blipFill>
        <p:spPr>
          <a:xfrm>
            <a:off x="0" y="0"/>
            <a:ext cx="9144000" cy="6858000"/>
          </a:xfrm>
          <a:prstGeom prst="rect">
            <a:avLst/>
          </a:prstGeom>
        </p:spPr>
      </p:pic>
      <p:sp>
        <p:nvSpPr>
          <p:cNvPr id="12290" name="Rectangle 2"/>
          <p:cNvSpPr>
            <a:spLocks noChangeArrowheads="1"/>
          </p:cNvSpPr>
          <p:nvPr/>
        </p:nvSpPr>
        <p:spPr bwMode="auto">
          <a:xfrm>
            <a:off x="395536" y="551962"/>
            <a:ext cx="8136904"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1200" b="1" dirty="0" smtClean="0">
                <a:latin typeface="Arial" pitchFamily="34" charset="0"/>
                <a:ea typeface="Times New Roman" pitchFamily="18" charset="0"/>
              </a:rPr>
              <a:t>                      </a:t>
            </a:r>
            <a:r>
              <a:rPr lang="ru-RU" sz="2800" b="1" dirty="0" smtClean="0">
                <a:solidFill>
                  <a:srgbClr val="C00000"/>
                </a:solidFill>
                <a:latin typeface="Arial" pitchFamily="34" charset="0"/>
                <a:ea typeface="Times New Roman" pitchFamily="18" charset="0"/>
              </a:rPr>
              <a:t> </a:t>
            </a:r>
            <a:endParaRPr lang="ru-RU" sz="4800" dirty="0">
              <a:solidFill>
                <a:srgbClr val="C0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r>
              <a:rPr lang="ru-RU" sz="4000" b="1" dirty="0" smtClean="0">
                <a:solidFill>
                  <a:srgbClr val="0070C0"/>
                </a:solidFill>
                <a:latin typeface="Times New Roman" pitchFamily="18" charset="0"/>
                <a:ea typeface="Times New Roman" pitchFamily="18" charset="0"/>
                <a:cs typeface="Times New Roman" pitchFamily="18" charset="0"/>
              </a:rPr>
              <a:t>Дидактическая</a:t>
            </a:r>
            <a:r>
              <a:rPr kumimoji="0" lang="ru-RU" sz="4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игра </a:t>
            </a:r>
          </a:p>
          <a:p>
            <a:pPr marL="0" marR="0" lvl="0" indent="0" algn="ctr" defTabSz="914400" rtl="0" eaLnBrk="1" fontAlgn="base" latinLnBrk="0" hangingPunct="1">
              <a:lnSpc>
                <a:spcPct val="100000"/>
              </a:lnSpc>
              <a:spcBef>
                <a:spcPct val="0"/>
              </a:spcBef>
              <a:spcAft>
                <a:spcPct val="0"/>
              </a:spcAft>
              <a:buClrTx/>
              <a:buSzTx/>
              <a:buFontTx/>
              <a:buNone/>
              <a:tabLst/>
            </a:pPr>
            <a:r>
              <a:rPr lang="ru-RU" sz="4000" b="1" dirty="0" smtClean="0">
                <a:solidFill>
                  <a:srgbClr val="0070C0"/>
                </a:solidFill>
                <a:latin typeface="Times New Roman" pitchFamily="18" charset="0"/>
                <a:ea typeface="Times New Roman" pitchFamily="18" charset="0"/>
                <a:cs typeface="Times New Roman" pitchFamily="18" charset="0"/>
              </a:rPr>
              <a:t>в формировании элементарных математических представлений</a:t>
            </a:r>
            <a:r>
              <a:rPr kumimoji="0" lang="ru-RU" sz="4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p>
        </p:txBody>
      </p:sp>
      <p:sp>
        <p:nvSpPr>
          <p:cNvPr id="31745" name="Rectangle 1"/>
          <p:cNvSpPr>
            <a:spLocks noChangeArrowheads="1"/>
          </p:cNvSpPr>
          <p:nvPr/>
        </p:nvSpPr>
        <p:spPr bwMode="auto">
          <a:xfrm>
            <a:off x="0" y="63416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dirty="0" smtClean="0">
                <a:solidFill>
                  <a:srgbClr val="002060"/>
                </a:solidFill>
                <a:latin typeface="Times New Roman" pitchFamily="18" charset="0"/>
                <a:cs typeface="Times New Roman" pitchFamily="18" charset="0"/>
              </a:rPr>
              <a:t>МКДОУ детский сад «Ласточка»</a:t>
            </a:r>
            <a:endParaRPr kumimoji="0" lang="ru-RU"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8" name="Прямоугольник 7"/>
          <p:cNvSpPr/>
          <p:nvPr/>
        </p:nvSpPr>
        <p:spPr>
          <a:xfrm>
            <a:off x="5572132" y="5143512"/>
            <a:ext cx="3085332" cy="369332"/>
          </a:xfrm>
          <a:prstGeom prst="rect">
            <a:avLst/>
          </a:prstGeom>
        </p:spPr>
        <p:txBody>
          <a:bodyPr wrap="none">
            <a:spAutoFit/>
          </a:bodyPr>
          <a:lstStyle/>
          <a:p>
            <a:r>
              <a:rPr lang="ru-RU" b="1" dirty="0" smtClean="0">
                <a:solidFill>
                  <a:srgbClr val="002060"/>
                </a:solidFill>
                <a:latin typeface="Times New Roman" pitchFamily="18" charset="0"/>
                <a:cs typeface="Times New Roman" pitchFamily="18" charset="0"/>
              </a:rPr>
              <a:t>Выполнила: </a:t>
            </a:r>
            <a:r>
              <a:rPr lang="ru-RU" b="1" dirty="0" err="1" smtClean="0">
                <a:solidFill>
                  <a:srgbClr val="002060"/>
                </a:solidFill>
                <a:latin typeface="Times New Roman" pitchFamily="18" charset="0"/>
                <a:cs typeface="Times New Roman" pitchFamily="18" charset="0"/>
              </a:rPr>
              <a:t>Жолобова</a:t>
            </a:r>
            <a:r>
              <a:rPr lang="ru-RU" b="1" dirty="0" smtClean="0">
                <a:solidFill>
                  <a:srgbClr val="002060"/>
                </a:solidFill>
                <a:latin typeface="Times New Roman" pitchFamily="18" charset="0"/>
                <a:cs typeface="Times New Roman" pitchFamily="18" charset="0"/>
              </a:rPr>
              <a:t> Т.В</a:t>
            </a:r>
            <a:r>
              <a:rPr lang="ru-RU" dirty="0" smtClean="0"/>
              <a:t>.</a:t>
            </a:r>
            <a:endParaRPr lang="ru-RU" dirty="0"/>
          </a:p>
        </p:txBody>
      </p:sp>
    </p:spTree>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3" cstate="print"/>
          <a:stretch>
            <a:fillRect/>
          </a:stretch>
        </p:blipFill>
        <p:spPr>
          <a:xfrm>
            <a:off x="0" y="0"/>
            <a:ext cx="9144000" cy="6857999"/>
          </a:xfrm>
        </p:spPr>
      </p:pic>
      <p:sp>
        <p:nvSpPr>
          <p:cNvPr id="5" name="Прямоугольник 4"/>
          <p:cNvSpPr/>
          <p:nvPr/>
        </p:nvSpPr>
        <p:spPr>
          <a:xfrm>
            <a:off x="2286000" y="332656"/>
            <a:ext cx="5310336" cy="5262979"/>
          </a:xfrm>
          <a:prstGeom prst="rect">
            <a:avLst/>
          </a:prstGeom>
        </p:spPr>
        <p:txBody>
          <a:bodyPr wrap="square">
            <a:spAutoFit/>
          </a:bodyPr>
          <a:lstStyle/>
          <a:p>
            <a:r>
              <a:rPr lang="ru-RU" sz="2400" dirty="0" smtClean="0">
                <a:solidFill>
                  <a:srgbClr val="0070C0"/>
                </a:solidFill>
                <a:latin typeface="Times New Roman" pitchFamily="18" charset="0"/>
                <a:cs typeface="Times New Roman" pitchFamily="18" charset="0"/>
              </a:rPr>
              <a:t>Пятая группа это дидактические </a:t>
            </a:r>
            <a:r>
              <a:rPr lang="ru-RU" sz="2400" dirty="0">
                <a:solidFill>
                  <a:srgbClr val="0070C0"/>
                </a:solidFill>
                <a:latin typeface="Times New Roman" pitchFamily="18" charset="0"/>
                <a:cs typeface="Times New Roman" pitchFamily="18" charset="0"/>
              </a:rPr>
              <a:t>игры для развития логического мышления. В дошкольном возрасте у детей начинают формироваться элементы логического мышления, т.е. формируется умение рассуждать, делать свои умозаключения. Существует множество дидактических игр и упражнений, которые влияют на развитие творческих способностей у детей, так как они оказывают действие на воображение и способствуют развитию нестандартного мышления у детей. </a:t>
            </a:r>
          </a:p>
        </p:txBody>
      </p:sp>
    </p:spTree>
  </p:cSld>
  <p:clrMapOvr>
    <a:masterClrMapping/>
  </p:clrMapOvr>
  <p:transition spd="slow">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315416"/>
            <a:ext cx="9144000" cy="6858000"/>
          </a:xfrm>
        </p:spPr>
      </p:pic>
      <p:sp>
        <p:nvSpPr>
          <p:cNvPr id="5" name="Прямоугольник 4"/>
          <p:cNvSpPr/>
          <p:nvPr/>
        </p:nvSpPr>
        <p:spPr>
          <a:xfrm>
            <a:off x="2286000" y="188641"/>
            <a:ext cx="5598368" cy="830997"/>
          </a:xfrm>
          <a:prstGeom prst="rect">
            <a:avLst/>
          </a:prstGeom>
        </p:spPr>
        <p:txBody>
          <a:bodyPr wrap="square">
            <a:spAutoFit/>
          </a:bodyPr>
          <a:lstStyle/>
          <a:p>
            <a:pPr>
              <a:defRPr/>
            </a:pPr>
            <a:r>
              <a:rPr lang="ru-RU" dirty="0" smtClean="0">
                <a:solidFill>
                  <a:srgbClr val="FF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Место и продолжительность проведения дидактических игр  по математике</a:t>
            </a:r>
            <a:r>
              <a:rPr lang="ru-RU" sz="2400" b="1" i="1" u="sng" dirty="0" smtClean="0">
                <a:solidFill>
                  <a:srgbClr val="C00000"/>
                </a:solidFill>
              </a:rPr>
              <a:t> </a:t>
            </a:r>
            <a:endParaRPr lang="ru-RU" sz="2400" dirty="0" smtClean="0">
              <a:solidFill>
                <a:srgbClr val="C00000"/>
              </a:solidFill>
              <a:latin typeface="Times New Roman" pitchFamily="18" charset="0"/>
              <a:cs typeface="Times New Roman" pitchFamily="18" charset="0"/>
            </a:endParaRPr>
          </a:p>
        </p:txBody>
      </p:sp>
      <p:sp>
        <p:nvSpPr>
          <p:cNvPr id="6" name="Прямоугольник 5"/>
          <p:cNvSpPr/>
          <p:nvPr/>
        </p:nvSpPr>
        <p:spPr>
          <a:xfrm>
            <a:off x="1691680" y="1484784"/>
            <a:ext cx="3024336" cy="2585323"/>
          </a:xfrm>
          <a:prstGeom prst="rect">
            <a:avLst/>
          </a:prstGeom>
        </p:spPr>
        <p:txBody>
          <a:bodyPr wrap="square">
            <a:spAutoFit/>
          </a:bodyPr>
          <a:lstStyle/>
          <a:p>
            <a:r>
              <a:rPr lang="ru-RU" dirty="0" smtClean="0">
                <a:solidFill>
                  <a:srgbClr val="0070C0"/>
                </a:solidFill>
                <a:latin typeface="Times New Roman" pitchFamily="18" charset="0"/>
                <a:cs typeface="Times New Roman" pitchFamily="18" charset="0"/>
              </a:rPr>
              <a:t>Занятия по математике проводятся еженедельно, начиная с сентября, в определенный день недели. Продолжительность занятий - 30 мин. На каждом занятии идет работа одновременно по новой теме и повторению пройденного.</a:t>
            </a:r>
            <a:endParaRPr lang="ru-RU" dirty="0">
              <a:solidFill>
                <a:srgbClr val="0070C0"/>
              </a:solidFill>
              <a:latin typeface="Times New Roman" pitchFamily="18" charset="0"/>
              <a:cs typeface="Times New Roman" pitchFamily="18" charset="0"/>
            </a:endParaRPr>
          </a:p>
        </p:txBody>
      </p:sp>
      <p:sp>
        <p:nvSpPr>
          <p:cNvPr id="7" name="Прямоугольник 6"/>
          <p:cNvSpPr/>
          <p:nvPr/>
        </p:nvSpPr>
        <p:spPr>
          <a:xfrm>
            <a:off x="5148064" y="1268761"/>
            <a:ext cx="3528392" cy="4770537"/>
          </a:xfrm>
          <a:prstGeom prst="rect">
            <a:avLst/>
          </a:prstGeom>
        </p:spPr>
        <p:txBody>
          <a:bodyPr wrap="square">
            <a:spAutoFit/>
          </a:bodyPr>
          <a:lstStyle/>
          <a:p>
            <a:pPr>
              <a:defRPr/>
            </a:pPr>
            <a:r>
              <a:rPr lang="ru-RU" sz="1600" dirty="0" smtClean="0">
                <a:latin typeface="Times New Roman" pitchFamily="18" charset="0"/>
                <a:cs typeface="Times New Roman" pitchFamily="18" charset="0"/>
              </a:rPr>
              <a:t> </a:t>
            </a:r>
            <a:r>
              <a:rPr lang="ru-RU" sz="1600" dirty="0" smtClean="0">
                <a:solidFill>
                  <a:srgbClr val="0070C0"/>
                </a:solidFill>
                <a:latin typeface="Times New Roman" pitchFamily="18" charset="0"/>
                <a:cs typeface="Times New Roman" pitchFamily="18" charset="0"/>
              </a:rPr>
              <a:t>Для прочного усвоения знаний их необходимо заинтересовать работой. Непринужденный разговор с детьми, который ведется в неторопливом темпе, привлекательность наглядных пособий, широкое использование игровых упражнений и дидактических игр - все это создает у детей хороший эмоциональный настрой. Используются игры, в которых игровое действие является в то же время элементарным математическим действием - "Найди столько же!", "Разложи по порядку!" и др. В конце занятия часто проводятся подвижные игры, включающие ходьбу и бег: "Найди свой домик!", "Автомобили и гаражи". Они дают детям двигательную разрядку.</a:t>
            </a:r>
          </a:p>
        </p:txBody>
      </p:sp>
      <p:pic>
        <p:nvPicPr>
          <p:cNvPr id="8" name="Рисунок 7" descr="465729-1.jpg"/>
          <p:cNvPicPr>
            <a:picLocks noChangeAspect="1"/>
          </p:cNvPicPr>
          <p:nvPr/>
        </p:nvPicPr>
        <p:blipFill>
          <a:blip r:embed="rId4" cstate="print"/>
          <a:stretch>
            <a:fillRect/>
          </a:stretch>
        </p:blipFill>
        <p:spPr>
          <a:xfrm>
            <a:off x="1547664" y="4106059"/>
            <a:ext cx="2952328" cy="2131253"/>
          </a:xfrm>
          <a:prstGeom prst="rect">
            <a:avLst/>
          </a:prstGeom>
        </p:spPr>
      </p:pic>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 name="Содержимое 7" descr="90660357.jpg"/>
          <p:cNvPicPr>
            <a:picLocks noGrp="1" noChangeAspect="1"/>
          </p:cNvPicPr>
          <p:nvPr>
            <p:ph idx="1"/>
          </p:nvPr>
        </p:nvPicPr>
        <p:blipFill>
          <a:blip r:embed="rId3" cstate="print"/>
          <a:stretch>
            <a:fillRect/>
          </a:stretch>
        </p:blipFill>
        <p:spPr>
          <a:xfrm>
            <a:off x="0" y="0"/>
            <a:ext cx="9144000" cy="6857999"/>
          </a:xfrm>
        </p:spPr>
      </p:pic>
      <p:sp>
        <p:nvSpPr>
          <p:cNvPr id="9" name="Прямоугольник 8"/>
          <p:cNvSpPr/>
          <p:nvPr/>
        </p:nvSpPr>
        <p:spPr>
          <a:xfrm>
            <a:off x="611560" y="332656"/>
            <a:ext cx="8136904" cy="1569660"/>
          </a:xfrm>
          <a:prstGeom prst="rect">
            <a:avLst/>
          </a:prstGeom>
        </p:spPr>
        <p:txBody>
          <a:bodyPr wrap="square">
            <a:spAutoFit/>
          </a:bodyPr>
          <a:lstStyle/>
          <a:p>
            <a:r>
              <a:rPr lang="ru-RU" sz="2400" dirty="0" smtClean="0">
                <a:solidFill>
                  <a:srgbClr val="C00000"/>
                </a:solidFill>
                <a:latin typeface="Times New Roman" pitchFamily="18" charset="0"/>
                <a:cs typeface="Times New Roman" pitchFamily="18" charset="0"/>
              </a:rPr>
              <a:t>Разработка и усовершенствование дидактических игр в зависимости от цели и задач математического занятия и значение дидактической игры для развития познавательных интересов у дошкольников</a:t>
            </a:r>
          </a:p>
        </p:txBody>
      </p:sp>
      <p:sp>
        <p:nvSpPr>
          <p:cNvPr id="11" name="Прямоугольник 10"/>
          <p:cNvSpPr/>
          <p:nvPr/>
        </p:nvSpPr>
        <p:spPr>
          <a:xfrm>
            <a:off x="539552" y="2132856"/>
            <a:ext cx="6318448" cy="1754326"/>
          </a:xfrm>
          <a:prstGeom prst="rect">
            <a:avLst/>
          </a:prstGeom>
        </p:spPr>
        <p:txBody>
          <a:bodyPr wrap="square">
            <a:spAutoFit/>
          </a:bodyPr>
          <a:lstStyle/>
          <a:p>
            <a:pPr>
              <a:defRPr/>
            </a:pPr>
            <a:r>
              <a:rPr lang="ru-RU" b="1" i="1" dirty="0" smtClean="0">
                <a:solidFill>
                  <a:srgbClr val="C00000"/>
                </a:solidFill>
                <a:latin typeface="Times New Roman" pitchFamily="18" charset="0"/>
                <a:cs typeface="Times New Roman" pitchFamily="18" charset="0"/>
              </a:rPr>
              <a:t> </a:t>
            </a:r>
            <a:r>
              <a:rPr lang="ru-RU" dirty="0" smtClean="0">
                <a:solidFill>
                  <a:srgbClr val="0070C0"/>
                </a:solidFill>
                <a:latin typeface="Times New Roman" pitchFamily="18" charset="0"/>
                <a:cs typeface="Times New Roman" pitchFamily="18" charset="0"/>
              </a:rPr>
              <a:t>При подборе дидактических игр необходимо учитывать, что на развитие умственной активности детей в игре влияет ее организация. Перед каждым ребенком должна быть поставлена определенная задача, чтобы он встречался при ее решении с некоторыми трудностями, а не получал все в готовом виде.</a:t>
            </a:r>
          </a:p>
        </p:txBody>
      </p:sp>
      <p:pic>
        <p:nvPicPr>
          <p:cNvPr id="14" name="Рисунок 13" descr="1382808236_2013-10-26_185143.gif"/>
          <p:cNvPicPr>
            <a:picLocks noChangeAspect="1"/>
          </p:cNvPicPr>
          <p:nvPr/>
        </p:nvPicPr>
        <p:blipFill>
          <a:blip r:embed="rId4" cstate="print"/>
          <a:stretch>
            <a:fillRect/>
          </a:stretch>
        </p:blipFill>
        <p:spPr>
          <a:xfrm>
            <a:off x="4283968" y="3984944"/>
            <a:ext cx="4680520" cy="2684416"/>
          </a:xfrm>
          <a:prstGeom prst="rect">
            <a:avLst/>
          </a:prstGeom>
        </p:spPr>
      </p:pic>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0"/>
            <a:ext cx="9144000" cy="7029400"/>
          </a:xfrm>
        </p:spPr>
      </p:pic>
      <p:sp>
        <p:nvSpPr>
          <p:cNvPr id="5" name="Скругленный прямоугольник 4"/>
          <p:cNvSpPr/>
          <p:nvPr/>
        </p:nvSpPr>
        <p:spPr>
          <a:xfrm>
            <a:off x="2843808" y="260648"/>
            <a:ext cx="424847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FFC000"/>
                </a:solidFill>
              </a:rPr>
              <a:t>Отбирая игры, воспитатель исходит из того:</a:t>
            </a:r>
            <a:endParaRPr lang="ru-RU" dirty="0">
              <a:solidFill>
                <a:srgbClr val="FFC000"/>
              </a:solidFill>
            </a:endParaRPr>
          </a:p>
        </p:txBody>
      </p:sp>
      <p:sp>
        <p:nvSpPr>
          <p:cNvPr id="19" name="Прямоугольник 18"/>
          <p:cNvSpPr/>
          <p:nvPr/>
        </p:nvSpPr>
        <p:spPr>
          <a:xfrm>
            <a:off x="1547664" y="1340769"/>
            <a:ext cx="1584176" cy="1477328"/>
          </a:xfrm>
          <a:prstGeom prst="rect">
            <a:avLst/>
          </a:prstGeom>
        </p:spPr>
        <p:txBody>
          <a:bodyPr wrap="square">
            <a:spAutoFit/>
          </a:bodyPr>
          <a:lstStyle/>
          <a:p>
            <a:r>
              <a:rPr lang="ru-RU" dirty="0" smtClean="0">
                <a:solidFill>
                  <a:srgbClr val="0070C0"/>
                </a:solidFill>
              </a:rPr>
              <a:t>Какие программные задачи он будет решать с их помощью</a:t>
            </a:r>
            <a:endParaRPr lang="ru-RU" dirty="0">
              <a:solidFill>
                <a:srgbClr val="0070C0"/>
              </a:solidFill>
            </a:endParaRPr>
          </a:p>
        </p:txBody>
      </p:sp>
      <p:sp>
        <p:nvSpPr>
          <p:cNvPr id="20" name="Прямоугольник 19"/>
          <p:cNvSpPr/>
          <p:nvPr/>
        </p:nvSpPr>
        <p:spPr>
          <a:xfrm>
            <a:off x="3203848" y="1628800"/>
            <a:ext cx="1728192" cy="2862322"/>
          </a:xfrm>
          <a:prstGeom prst="rect">
            <a:avLst/>
          </a:prstGeom>
        </p:spPr>
        <p:txBody>
          <a:bodyPr wrap="square">
            <a:spAutoFit/>
          </a:bodyPr>
          <a:lstStyle/>
          <a:p>
            <a:r>
              <a:rPr lang="ru-RU" dirty="0" smtClean="0">
                <a:solidFill>
                  <a:srgbClr val="0070C0"/>
                </a:solidFill>
              </a:rPr>
              <a:t>Как игра будет способствовать развитию умственной активности детей, воспитанию нравственных сторон личности</a:t>
            </a:r>
            <a:endParaRPr lang="ru-RU" dirty="0">
              <a:solidFill>
                <a:srgbClr val="0070C0"/>
              </a:solidFill>
            </a:endParaRPr>
          </a:p>
        </p:txBody>
      </p:sp>
      <p:sp>
        <p:nvSpPr>
          <p:cNvPr id="21" name="Прямоугольник 20"/>
          <p:cNvSpPr/>
          <p:nvPr/>
        </p:nvSpPr>
        <p:spPr>
          <a:xfrm>
            <a:off x="5076057" y="1772816"/>
            <a:ext cx="1656184" cy="923330"/>
          </a:xfrm>
          <a:prstGeom prst="rect">
            <a:avLst/>
          </a:prstGeom>
        </p:spPr>
        <p:txBody>
          <a:bodyPr wrap="square">
            <a:spAutoFit/>
          </a:bodyPr>
          <a:lstStyle/>
          <a:p>
            <a:r>
              <a:rPr lang="ru-RU" dirty="0" smtClean="0">
                <a:solidFill>
                  <a:srgbClr val="0070C0"/>
                </a:solidFill>
              </a:rPr>
              <a:t>Тренировать сенсорный опыт</a:t>
            </a:r>
            <a:endParaRPr lang="ru-RU" dirty="0">
              <a:solidFill>
                <a:srgbClr val="0070C0"/>
              </a:solidFill>
            </a:endParaRPr>
          </a:p>
        </p:txBody>
      </p:sp>
      <p:sp>
        <p:nvSpPr>
          <p:cNvPr id="22" name="Прямоугольник 21"/>
          <p:cNvSpPr/>
          <p:nvPr/>
        </p:nvSpPr>
        <p:spPr>
          <a:xfrm>
            <a:off x="6804248" y="1412777"/>
            <a:ext cx="1800200" cy="2862322"/>
          </a:xfrm>
          <a:prstGeom prst="rect">
            <a:avLst/>
          </a:prstGeom>
        </p:spPr>
        <p:txBody>
          <a:bodyPr wrap="square">
            <a:spAutoFit/>
          </a:bodyPr>
          <a:lstStyle/>
          <a:p>
            <a:r>
              <a:rPr lang="ru-RU" dirty="0" smtClean="0">
                <a:solidFill>
                  <a:srgbClr val="0070C0"/>
                </a:solidFill>
              </a:rPr>
              <a:t>Соответствует ли дидактическая задача игры тому программному содержанию, которое изучается на занятиях </a:t>
            </a:r>
            <a:endParaRPr lang="ru-RU" dirty="0">
              <a:solidFill>
                <a:srgbClr val="0070C0"/>
              </a:solidFill>
            </a:endParaRPr>
          </a:p>
        </p:txBody>
      </p:sp>
      <p:pic>
        <p:nvPicPr>
          <p:cNvPr id="28" name="Рисунок 27" descr="malyshi_11.png"/>
          <p:cNvPicPr>
            <a:picLocks noChangeAspect="1"/>
          </p:cNvPicPr>
          <p:nvPr/>
        </p:nvPicPr>
        <p:blipFill>
          <a:blip r:embed="rId4" cstate="print"/>
          <a:stretch>
            <a:fillRect/>
          </a:stretch>
        </p:blipFill>
        <p:spPr>
          <a:xfrm>
            <a:off x="6804248" y="4581128"/>
            <a:ext cx="2088232" cy="2276872"/>
          </a:xfrm>
          <a:prstGeom prst="rect">
            <a:avLst/>
          </a:prstGeom>
        </p:spPr>
      </p:pic>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3" cstate="print"/>
          <a:stretch>
            <a:fillRect/>
          </a:stretch>
        </p:blipFill>
        <p:spPr>
          <a:xfrm>
            <a:off x="-93670" y="-243408"/>
            <a:ext cx="9237670" cy="7101408"/>
          </a:xfrm>
        </p:spPr>
      </p:pic>
      <p:sp>
        <p:nvSpPr>
          <p:cNvPr id="6" name="Прямоугольник 5"/>
          <p:cNvSpPr/>
          <p:nvPr/>
        </p:nvSpPr>
        <p:spPr>
          <a:xfrm>
            <a:off x="1835696" y="188640"/>
            <a:ext cx="4968551" cy="461665"/>
          </a:xfrm>
          <a:prstGeom prst="rect">
            <a:avLst/>
          </a:prstGeom>
        </p:spPr>
        <p:txBody>
          <a:bodyPr wrap="square">
            <a:spAutoFit/>
          </a:bodyPr>
          <a:lstStyle/>
          <a:p>
            <a:r>
              <a:rPr lang="ru-RU" sz="2400" dirty="0" smtClean="0">
                <a:solidFill>
                  <a:srgbClr val="C00000"/>
                </a:solidFill>
                <a:latin typeface="Times New Roman" pitchFamily="18" charset="0"/>
                <a:cs typeface="Times New Roman" pitchFamily="18" charset="0"/>
              </a:rPr>
              <a:t>Подготовка к дидактической игре</a:t>
            </a:r>
            <a:endParaRPr lang="ru-RU" sz="2400" dirty="0">
              <a:solidFill>
                <a:srgbClr val="C00000"/>
              </a:solidFill>
              <a:latin typeface="Times New Roman" pitchFamily="18" charset="0"/>
              <a:cs typeface="Times New Roman" pitchFamily="18" charset="0"/>
            </a:endParaRPr>
          </a:p>
        </p:txBody>
      </p:sp>
      <p:sp>
        <p:nvSpPr>
          <p:cNvPr id="7" name="Прямоугольник 6"/>
          <p:cNvSpPr/>
          <p:nvPr/>
        </p:nvSpPr>
        <p:spPr>
          <a:xfrm>
            <a:off x="611560" y="1196751"/>
            <a:ext cx="6246440" cy="707886"/>
          </a:xfrm>
          <a:prstGeom prst="rect">
            <a:avLst/>
          </a:prstGeom>
        </p:spPr>
        <p:txBody>
          <a:bodyPr wrap="square">
            <a:spAutoFit/>
          </a:bodyPr>
          <a:lstStyle/>
          <a:p>
            <a:r>
              <a:rPr lang="ru-RU" sz="2000" dirty="0" smtClean="0">
                <a:solidFill>
                  <a:srgbClr val="0070C0"/>
                </a:solidFill>
                <a:latin typeface="Times New Roman" pitchFamily="18" charset="0"/>
                <a:cs typeface="Times New Roman" pitchFamily="18" charset="0"/>
              </a:rPr>
              <a:t>Четкое, ясное, немногословное объяснение содержания, правил и  игрового действия</a:t>
            </a:r>
            <a:endParaRPr lang="ru-RU" sz="2000" dirty="0">
              <a:solidFill>
                <a:srgbClr val="0070C0"/>
              </a:solidFill>
              <a:latin typeface="Times New Roman" pitchFamily="18" charset="0"/>
              <a:cs typeface="Times New Roman" pitchFamily="18" charset="0"/>
            </a:endParaRPr>
          </a:p>
        </p:txBody>
      </p:sp>
      <p:sp>
        <p:nvSpPr>
          <p:cNvPr id="8" name="Прямоугольник 7"/>
          <p:cNvSpPr/>
          <p:nvPr/>
        </p:nvSpPr>
        <p:spPr>
          <a:xfrm>
            <a:off x="611560" y="2348880"/>
            <a:ext cx="6246440" cy="1015663"/>
          </a:xfrm>
          <a:prstGeom prst="rect">
            <a:avLst/>
          </a:prstGeom>
        </p:spPr>
        <p:txBody>
          <a:bodyPr wrap="square">
            <a:spAutoFit/>
          </a:bodyPr>
          <a:lstStyle/>
          <a:p>
            <a:r>
              <a:rPr lang="ru-RU" sz="2000" dirty="0" smtClean="0">
                <a:solidFill>
                  <a:srgbClr val="0070C0"/>
                </a:solidFill>
                <a:latin typeface="Times New Roman" pitchFamily="18" charset="0"/>
                <a:cs typeface="Times New Roman" pitchFamily="18" charset="0"/>
              </a:rPr>
              <a:t>Наметить дидактические задачи игры, а также на каких детей в процессе игры следует обратить особое внимание</a:t>
            </a:r>
            <a:endParaRPr lang="ru-RU" sz="2000" dirty="0">
              <a:solidFill>
                <a:srgbClr val="0070C0"/>
              </a:solidFill>
              <a:latin typeface="Times New Roman" pitchFamily="18" charset="0"/>
              <a:cs typeface="Times New Roman" pitchFamily="18" charset="0"/>
            </a:endParaRPr>
          </a:p>
        </p:txBody>
      </p:sp>
      <p:sp>
        <p:nvSpPr>
          <p:cNvPr id="10" name="Прямоугольник 9"/>
          <p:cNvSpPr/>
          <p:nvPr/>
        </p:nvSpPr>
        <p:spPr>
          <a:xfrm>
            <a:off x="611560" y="3573016"/>
            <a:ext cx="6246440" cy="1600438"/>
          </a:xfrm>
          <a:prstGeom prst="rect">
            <a:avLst/>
          </a:prstGeom>
        </p:spPr>
        <p:txBody>
          <a:bodyPr wrap="square">
            <a:spAutoFit/>
          </a:bodyPr>
          <a:lstStyle/>
          <a:p>
            <a:r>
              <a:rPr lang="ru-RU" sz="2000" dirty="0" smtClean="0">
                <a:solidFill>
                  <a:srgbClr val="0070C0"/>
                </a:solidFill>
                <a:latin typeface="Times New Roman" pitchFamily="18" charset="0"/>
                <a:cs typeface="Times New Roman" pitchFamily="18" charset="0"/>
              </a:rPr>
              <a:t>Привлечь к активной роли, или, наоборот, одних несколько сдержать, чтобы они не подавляли инициативу и творчество своих товарищей, другим помочь обрести веру в свои силы</a:t>
            </a:r>
          </a:p>
          <a:p>
            <a:r>
              <a:rPr lang="ru-RU" dirty="0" smtClean="0">
                <a:solidFill>
                  <a:srgbClr val="0070C0"/>
                </a:solidFill>
              </a:rPr>
              <a:t> </a:t>
            </a:r>
            <a:endParaRPr lang="ru-RU" dirty="0">
              <a:solidFill>
                <a:srgbClr val="0070C0"/>
              </a:solidFill>
            </a:endParaRPr>
          </a:p>
        </p:txBody>
      </p:sp>
      <p:pic>
        <p:nvPicPr>
          <p:cNvPr id="11" name="Рисунок 10" descr="1381077402_2013-10-06_202556.gif"/>
          <p:cNvPicPr>
            <a:picLocks noChangeAspect="1"/>
          </p:cNvPicPr>
          <p:nvPr/>
        </p:nvPicPr>
        <p:blipFill>
          <a:blip r:embed="rId4" cstate="print"/>
          <a:stretch>
            <a:fillRect/>
          </a:stretch>
        </p:blipFill>
        <p:spPr>
          <a:xfrm>
            <a:off x="5851280" y="4581128"/>
            <a:ext cx="3050597" cy="2016224"/>
          </a:xfrm>
          <a:prstGeom prst="rect">
            <a:avLst/>
          </a:prstGeom>
        </p:spPr>
      </p:pic>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0"/>
            <a:ext cx="9503024" cy="6858000"/>
          </a:xfrm>
        </p:spPr>
      </p:pic>
      <p:sp>
        <p:nvSpPr>
          <p:cNvPr id="5" name="Прямоугольник 4"/>
          <p:cNvSpPr/>
          <p:nvPr/>
        </p:nvSpPr>
        <p:spPr>
          <a:xfrm>
            <a:off x="2123728" y="188640"/>
            <a:ext cx="6480720" cy="584775"/>
          </a:xfrm>
          <a:prstGeom prst="rect">
            <a:avLst/>
          </a:prstGeom>
        </p:spPr>
        <p:txBody>
          <a:bodyPr wrap="square">
            <a:spAutoFit/>
          </a:bodyPr>
          <a:lstStyle/>
          <a:p>
            <a:r>
              <a:rPr lang="ru-RU" sz="3200" dirty="0" smtClean="0">
                <a:solidFill>
                  <a:srgbClr val="C00000"/>
                </a:solidFill>
                <a:latin typeface="Times New Roman" pitchFamily="18" charset="0"/>
                <a:cs typeface="Times New Roman" pitchFamily="18" charset="0"/>
              </a:rPr>
              <a:t>Дидактическая игра способствует</a:t>
            </a:r>
            <a:endParaRPr lang="ru-RU" sz="3200" dirty="0">
              <a:solidFill>
                <a:srgbClr val="C00000"/>
              </a:solidFill>
              <a:latin typeface="Times New Roman" pitchFamily="18" charset="0"/>
              <a:cs typeface="Times New Roman" pitchFamily="18" charset="0"/>
            </a:endParaRPr>
          </a:p>
        </p:txBody>
      </p:sp>
      <p:sp>
        <p:nvSpPr>
          <p:cNvPr id="6" name="Прямоугольник 5"/>
          <p:cNvSpPr/>
          <p:nvPr/>
        </p:nvSpPr>
        <p:spPr>
          <a:xfrm>
            <a:off x="2123728" y="764704"/>
            <a:ext cx="3744416" cy="800219"/>
          </a:xfrm>
          <a:prstGeom prst="rect">
            <a:avLst/>
          </a:prstGeom>
        </p:spPr>
        <p:txBody>
          <a:bodyPr wrap="square">
            <a:spAutoFit/>
          </a:bodyPr>
          <a:lstStyle/>
          <a:p>
            <a:endParaRPr lang="ru-RU" dirty="0" smtClean="0"/>
          </a:p>
          <a:p>
            <a:r>
              <a:rPr lang="ru-RU" sz="2800" dirty="0" smtClean="0">
                <a:solidFill>
                  <a:srgbClr val="C00000"/>
                </a:solidFill>
                <a:latin typeface="Times New Roman" pitchFamily="18" charset="0"/>
                <a:cs typeface="Times New Roman" pitchFamily="18" charset="0"/>
              </a:rPr>
              <a:t>*</a:t>
            </a:r>
            <a:r>
              <a:rPr lang="ru-RU" sz="2800" dirty="0" smtClean="0">
                <a:solidFill>
                  <a:srgbClr val="0070C0"/>
                </a:solidFill>
                <a:latin typeface="Times New Roman" pitchFamily="18" charset="0"/>
                <a:cs typeface="Times New Roman" pitchFamily="18" charset="0"/>
              </a:rPr>
              <a:t>Развитию внимания</a:t>
            </a:r>
            <a:endParaRPr lang="ru-RU" sz="2800" dirty="0">
              <a:solidFill>
                <a:srgbClr val="0070C0"/>
              </a:solidFill>
              <a:latin typeface="Times New Roman" pitchFamily="18" charset="0"/>
              <a:cs typeface="Times New Roman" pitchFamily="18" charset="0"/>
            </a:endParaRPr>
          </a:p>
        </p:txBody>
      </p:sp>
      <p:sp>
        <p:nvSpPr>
          <p:cNvPr id="7" name="Прямоугольник 6"/>
          <p:cNvSpPr/>
          <p:nvPr/>
        </p:nvSpPr>
        <p:spPr>
          <a:xfrm>
            <a:off x="2123728" y="1412776"/>
            <a:ext cx="4104456" cy="738664"/>
          </a:xfrm>
          <a:prstGeom prst="rect">
            <a:avLst/>
          </a:prstGeom>
        </p:spPr>
        <p:txBody>
          <a:bodyPr wrap="square">
            <a:spAutoFit/>
          </a:bodyPr>
          <a:lstStyle/>
          <a:p>
            <a:endParaRPr lang="ru-RU" dirty="0" smtClean="0"/>
          </a:p>
          <a:p>
            <a:r>
              <a:rPr lang="ru-RU" sz="2400" dirty="0" smtClean="0">
                <a:solidFill>
                  <a:srgbClr val="C00000"/>
                </a:solidFill>
                <a:latin typeface="Times New Roman" pitchFamily="18" charset="0"/>
                <a:cs typeface="Times New Roman" pitchFamily="18" charset="0"/>
              </a:rPr>
              <a:t>*</a:t>
            </a:r>
            <a:r>
              <a:rPr lang="ru-RU" sz="2400" dirty="0" smtClean="0">
                <a:solidFill>
                  <a:srgbClr val="0070C0"/>
                </a:solidFill>
                <a:latin typeface="Times New Roman" pitchFamily="18" charset="0"/>
                <a:cs typeface="Times New Roman" pitchFamily="18" charset="0"/>
              </a:rPr>
              <a:t>Наблюдательности</a:t>
            </a:r>
            <a:endParaRPr lang="ru-RU" sz="2400" dirty="0">
              <a:solidFill>
                <a:srgbClr val="0070C0"/>
              </a:solidFill>
              <a:latin typeface="Times New Roman" pitchFamily="18" charset="0"/>
              <a:cs typeface="Times New Roman" pitchFamily="18" charset="0"/>
            </a:endParaRPr>
          </a:p>
        </p:txBody>
      </p:sp>
      <p:sp>
        <p:nvSpPr>
          <p:cNvPr id="10" name="Прямоугольник 9"/>
          <p:cNvSpPr/>
          <p:nvPr/>
        </p:nvSpPr>
        <p:spPr>
          <a:xfrm>
            <a:off x="2123728" y="2348880"/>
            <a:ext cx="4734272" cy="2677656"/>
          </a:xfrm>
          <a:prstGeom prst="rect">
            <a:avLst/>
          </a:prstGeom>
        </p:spPr>
        <p:txBody>
          <a:bodyPr wrap="square">
            <a:spAutoFit/>
          </a:bodyPr>
          <a:lstStyle/>
          <a:p>
            <a:r>
              <a:rPr lang="ru-RU" sz="2400" dirty="0" smtClean="0">
                <a:solidFill>
                  <a:srgbClr val="C00000"/>
                </a:solidFill>
                <a:latin typeface="Times New Roman" pitchFamily="18" charset="0"/>
                <a:cs typeface="Times New Roman" pitchFamily="18" charset="0"/>
              </a:rPr>
              <a:t>*</a:t>
            </a:r>
            <a:r>
              <a:rPr lang="ru-RU" sz="2400" dirty="0" smtClean="0">
                <a:solidFill>
                  <a:srgbClr val="0070C0"/>
                </a:solidFill>
                <a:latin typeface="Times New Roman" pitchFamily="18" charset="0"/>
                <a:cs typeface="Times New Roman" pitchFamily="18" charset="0"/>
              </a:rPr>
              <a:t>Сообразительности</a:t>
            </a:r>
          </a:p>
          <a:p>
            <a:endParaRPr lang="ru-RU" sz="2400" dirty="0" smtClean="0">
              <a:solidFill>
                <a:srgbClr val="0070C0"/>
              </a:solidFill>
              <a:latin typeface="Times New Roman" pitchFamily="18" charset="0"/>
              <a:cs typeface="Times New Roman" pitchFamily="18" charset="0"/>
            </a:endParaRPr>
          </a:p>
          <a:p>
            <a:r>
              <a:rPr lang="ru-RU" sz="2400" dirty="0" smtClean="0">
                <a:solidFill>
                  <a:srgbClr val="0070C0"/>
                </a:solidFill>
                <a:latin typeface="Times New Roman" pitchFamily="18" charset="0"/>
                <a:cs typeface="Times New Roman" pitchFamily="18" charset="0"/>
              </a:rPr>
              <a:t> *Творчеству </a:t>
            </a:r>
          </a:p>
          <a:p>
            <a:endParaRPr lang="ru-RU" sz="2400" dirty="0" smtClean="0">
              <a:solidFill>
                <a:srgbClr val="C00000"/>
              </a:solidFill>
              <a:latin typeface="Times New Roman" pitchFamily="18" charset="0"/>
              <a:cs typeface="Times New Roman" pitchFamily="18" charset="0"/>
            </a:endParaRPr>
          </a:p>
          <a:p>
            <a:r>
              <a:rPr lang="ru-RU" sz="2400" dirty="0" smtClean="0">
                <a:solidFill>
                  <a:srgbClr val="C00000"/>
                </a:solidFill>
                <a:latin typeface="Times New Roman" pitchFamily="18" charset="0"/>
                <a:cs typeface="Times New Roman" pitchFamily="18" charset="0"/>
              </a:rPr>
              <a:t>*</a:t>
            </a:r>
            <a:r>
              <a:rPr lang="ru-RU" sz="2400" dirty="0" smtClean="0">
                <a:solidFill>
                  <a:srgbClr val="0070C0"/>
                </a:solidFill>
                <a:latin typeface="Times New Roman" pitchFamily="18" charset="0"/>
                <a:cs typeface="Times New Roman" pitchFamily="18" charset="0"/>
              </a:rPr>
              <a:t>Самостоятельности </a:t>
            </a:r>
          </a:p>
          <a:p>
            <a:r>
              <a:rPr lang="ru-RU" sz="2400" dirty="0" smtClean="0">
                <a:solidFill>
                  <a:srgbClr val="C00000"/>
                </a:solidFill>
                <a:latin typeface="Times New Roman" pitchFamily="18" charset="0"/>
                <a:cs typeface="Times New Roman" pitchFamily="18" charset="0"/>
              </a:rPr>
              <a:t> </a:t>
            </a:r>
          </a:p>
          <a:p>
            <a:r>
              <a:rPr lang="ru-RU" sz="2400" dirty="0" smtClean="0">
                <a:solidFill>
                  <a:srgbClr val="C00000"/>
                </a:solidFill>
                <a:latin typeface="Times New Roman" pitchFamily="18" charset="0"/>
                <a:cs typeface="Times New Roman" pitchFamily="18" charset="0"/>
              </a:rPr>
              <a:t>*</a:t>
            </a:r>
            <a:r>
              <a:rPr lang="ru-RU" sz="2400" dirty="0" smtClean="0">
                <a:solidFill>
                  <a:srgbClr val="0070C0"/>
                </a:solidFill>
                <a:latin typeface="Times New Roman" pitchFamily="18" charset="0"/>
                <a:cs typeface="Times New Roman" pitchFamily="18" charset="0"/>
              </a:rPr>
              <a:t>Закрепляют сенсорный опыт</a:t>
            </a:r>
            <a:endParaRPr lang="ru-RU" sz="2400" dirty="0">
              <a:solidFill>
                <a:srgbClr val="0070C0"/>
              </a:solidFill>
              <a:latin typeface="Times New Roman" pitchFamily="18" charset="0"/>
              <a:cs typeface="Times New Roman" pitchFamily="18" charset="0"/>
            </a:endParaRPr>
          </a:p>
        </p:txBody>
      </p:sp>
      <p:pic>
        <p:nvPicPr>
          <p:cNvPr id="11" name="Рисунок 10" descr="detki15.png"/>
          <p:cNvPicPr>
            <a:picLocks noChangeAspect="1"/>
          </p:cNvPicPr>
          <p:nvPr/>
        </p:nvPicPr>
        <p:blipFill>
          <a:blip r:embed="rId4" cstate="print"/>
          <a:stretch>
            <a:fillRect/>
          </a:stretch>
        </p:blipFill>
        <p:spPr>
          <a:xfrm>
            <a:off x="5940152" y="3068960"/>
            <a:ext cx="3347864" cy="3528392"/>
          </a:xfrm>
          <a:prstGeom prst="rect">
            <a:avLst/>
          </a:prstGeom>
        </p:spPr>
      </p:pic>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3" cstate="print"/>
          <a:stretch>
            <a:fillRect/>
          </a:stretch>
        </p:blipFill>
        <p:spPr>
          <a:xfrm>
            <a:off x="0" y="0"/>
            <a:ext cx="9144000" cy="6858000"/>
          </a:xfrm>
        </p:spPr>
      </p:pic>
      <p:sp>
        <p:nvSpPr>
          <p:cNvPr id="6" name="Прямоугольник 5"/>
          <p:cNvSpPr/>
          <p:nvPr/>
        </p:nvSpPr>
        <p:spPr>
          <a:xfrm>
            <a:off x="683568" y="335846"/>
            <a:ext cx="7560840" cy="4401205"/>
          </a:xfrm>
          <a:prstGeom prst="rect">
            <a:avLst/>
          </a:prstGeom>
        </p:spPr>
        <p:txBody>
          <a:bodyPr wrap="square">
            <a:spAutoFit/>
          </a:bodyPr>
          <a:lstStyle/>
          <a:p>
            <a:r>
              <a:rPr lang="ru-RU" sz="2000" dirty="0" smtClean="0">
                <a:solidFill>
                  <a:srgbClr val="0070C0"/>
                </a:solidFill>
                <a:latin typeface="Times New Roman" pitchFamily="18" charset="0"/>
                <a:cs typeface="Times New Roman" pitchFamily="18" charset="0"/>
              </a:rPr>
              <a:t>Главная особенность дидактической игры в том, что задание предлагается детям в игровой форме, которая состоит из познавательного и воспитательного содержания, а также - игровых заданий, игровых действий и организационных отношений. Познавательное и воспитательное содержание формулируются как цель, т.е. формирование элементарных математических представлений то, ради чего педагог организует игру. Эта цель конкретизируется в доступной для ребенка форме, в игровом задании, порождая вопрос «Как это сделать?»</a:t>
            </a:r>
          </a:p>
          <a:p>
            <a:r>
              <a:rPr lang="ru-RU" sz="2000" dirty="0" smtClean="0">
                <a:solidFill>
                  <a:srgbClr val="0070C0"/>
                </a:solidFill>
                <a:latin typeface="Times New Roman" pitchFamily="18" charset="0"/>
                <a:cs typeface="Times New Roman" pitchFamily="18" charset="0"/>
              </a:rPr>
              <a:t> </a:t>
            </a:r>
          </a:p>
          <a:p>
            <a:r>
              <a:rPr lang="ru-RU" sz="2000" dirty="0" smtClean="0">
                <a:solidFill>
                  <a:srgbClr val="0070C0"/>
                </a:solidFill>
                <a:latin typeface="Times New Roman" pitchFamily="18" charset="0"/>
                <a:cs typeface="Times New Roman" pitchFamily="18" charset="0"/>
              </a:rPr>
              <a:t>Педагог же организует и направляет игру, выступает в роли исполнителя игрового задания, советчика, помощника в правильном выборе, поддержке и активизации положительного влияния детей друг на друга.</a:t>
            </a:r>
          </a:p>
        </p:txBody>
      </p:sp>
      <p:pic>
        <p:nvPicPr>
          <p:cNvPr id="7" name="Рисунок 6" descr="detishki2.png"/>
          <p:cNvPicPr>
            <a:picLocks noChangeAspect="1"/>
          </p:cNvPicPr>
          <p:nvPr/>
        </p:nvPicPr>
        <p:blipFill>
          <a:blip r:embed="rId4" cstate="print"/>
          <a:stretch>
            <a:fillRect/>
          </a:stretch>
        </p:blipFill>
        <p:spPr>
          <a:xfrm>
            <a:off x="5148064" y="4797152"/>
            <a:ext cx="1440160" cy="2060848"/>
          </a:xfrm>
          <a:prstGeom prst="rect">
            <a:avLst/>
          </a:prstGeom>
        </p:spPr>
      </p:pic>
      <p:pic>
        <p:nvPicPr>
          <p:cNvPr id="8" name="Рисунок 7" descr="detishki3.png"/>
          <p:cNvPicPr>
            <a:picLocks noChangeAspect="1"/>
          </p:cNvPicPr>
          <p:nvPr/>
        </p:nvPicPr>
        <p:blipFill>
          <a:blip r:embed="rId5" cstate="print"/>
          <a:stretch>
            <a:fillRect/>
          </a:stretch>
        </p:blipFill>
        <p:spPr>
          <a:xfrm>
            <a:off x="6228184" y="4869160"/>
            <a:ext cx="1368152" cy="2101351"/>
          </a:xfrm>
          <a:prstGeom prst="rect">
            <a:avLst/>
          </a:prstGeom>
        </p:spPr>
      </p:pic>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2" cstate="print"/>
          <a:stretch>
            <a:fillRect/>
          </a:stretch>
        </p:blipFill>
        <p:spPr>
          <a:xfrm>
            <a:off x="0" y="0"/>
            <a:ext cx="9144000" cy="6858000"/>
          </a:xfrm>
        </p:spPr>
      </p:pic>
      <p:sp>
        <p:nvSpPr>
          <p:cNvPr id="9" name="TextBox 8"/>
          <p:cNvSpPr txBox="1"/>
          <p:nvPr/>
        </p:nvSpPr>
        <p:spPr>
          <a:xfrm>
            <a:off x="251520" y="404664"/>
            <a:ext cx="8496944" cy="369332"/>
          </a:xfrm>
          <a:prstGeom prst="rect">
            <a:avLst/>
          </a:prstGeom>
          <a:noFill/>
        </p:spPr>
        <p:txBody>
          <a:bodyPr wrap="square" rtlCol="0">
            <a:spAutoFit/>
          </a:bodyPr>
          <a:lstStyle/>
          <a:p>
            <a:endParaRPr lang="ru-RU" dirty="0"/>
          </a:p>
        </p:txBody>
      </p:sp>
      <p:sp>
        <p:nvSpPr>
          <p:cNvPr id="15366" name="Rectangle 6"/>
          <p:cNvSpPr>
            <a:spLocks noChangeArrowheads="1"/>
          </p:cNvSpPr>
          <p:nvPr/>
        </p:nvSpPr>
        <p:spPr bwMode="auto">
          <a:xfrm>
            <a:off x="4479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2" name="Вертикальный свиток 11"/>
          <p:cNvSpPr/>
          <p:nvPr/>
        </p:nvSpPr>
        <p:spPr>
          <a:xfrm>
            <a:off x="1763688" y="476672"/>
            <a:ext cx="6192688" cy="638132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FFFF00"/>
                </a:solidFill>
              </a:rPr>
              <a:t>По словам В.А. Сухомлинского: “Без игры нет и не может быть полноценного умственного развития. Игра это огромное светлое окно, через которое в духовный </a:t>
            </a:r>
            <a:r>
              <a:rPr lang="ru-RU" sz="2800" dirty="0" smtClean="0">
                <a:solidFill>
                  <a:srgbClr val="FFFF00"/>
                </a:solidFill>
              </a:rPr>
              <a:t>мир ребенка </a:t>
            </a:r>
            <a:r>
              <a:rPr lang="ru-RU" sz="2800" dirty="0">
                <a:solidFill>
                  <a:srgbClr val="FFFF00"/>
                </a:solidFill>
              </a:rPr>
              <a:t>вливается живительный поток представлений, понятий. Игра это искра, зажигающая огонек пытливости и любознательности.”</a:t>
            </a:r>
          </a:p>
          <a:p>
            <a:pPr algn="ctr"/>
            <a:r>
              <a:rPr lang="ru-RU" sz="2800" dirty="0" smtClean="0">
                <a:solidFill>
                  <a:srgbClr val="FFFF00"/>
                </a:solidFill>
              </a:rPr>
              <a:t> </a:t>
            </a:r>
            <a:endParaRPr lang="ru-RU" sz="2800" dirty="0">
              <a:solidFill>
                <a:srgbClr val="FFFF00"/>
              </a:solidFill>
            </a:endParaRPr>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hidden="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lum/>
          </a:blip>
          <a:stretch>
            <a:fillRect/>
          </a:stretch>
        </p:blipFill>
        <p:spPr>
          <a:xfrm>
            <a:off x="0" y="0"/>
            <a:ext cx="9144000" cy="6858000"/>
          </a:xfrm>
        </p:spPr>
      </p:pic>
      <p:sp>
        <p:nvSpPr>
          <p:cNvPr id="15" name="Прямоугольник 14"/>
          <p:cNvSpPr/>
          <p:nvPr/>
        </p:nvSpPr>
        <p:spPr>
          <a:xfrm>
            <a:off x="1691680" y="332656"/>
            <a:ext cx="6264696" cy="800219"/>
          </a:xfrm>
          <a:prstGeom prst="rect">
            <a:avLst/>
          </a:prstGeom>
        </p:spPr>
        <p:txBody>
          <a:bodyPr wrap="square">
            <a:spAutoFit/>
          </a:bodyPr>
          <a:lstStyle/>
          <a:p>
            <a:r>
              <a:rPr lang="ru-RU" sz="2800" dirty="0" smtClean="0">
                <a:solidFill>
                  <a:srgbClr val="C00000"/>
                </a:solidFill>
                <a:latin typeface="Times New Roman" pitchFamily="18" charset="0"/>
                <a:cs typeface="Times New Roman" pitchFamily="18" charset="0"/>
              </a:rPr>
              <a:t>Роль дидактической игры в ФЭМП      </a:t>
            </a:r>
          </a:p>
          <a:p>
            <a:r>
              <a:rPr lang="ru-RU" dirty="0" smtClean="0">
                <a:solidFill>
                  <a:srgbClr val="C00000"/>
                </a:solidFill>
              </a:rPr>
              <a:t> </a:t>
            </a:r>
          </a:p>
        </p:txBody>
      </p:sp>
      <p:sp>
        <p:nvSpPr>
          <p:cNvPr id="17" name="Прямоугольник 16"/>
          <p:cNvSpPr/>
          <p:nvPr/>
        </p:nvSpPr>
        <p:spPr>
          <a:xfrm>
            <a:off x="1691680" y="1340768"/>
            <a:ext cx="6264696" cy="4154984"/>
          </a:xfrm>
          <a:prstGeom prst="rect">
            <a:avLst/>
          </a:prstGeom>
        </p:spPr>
        <p:txBody>
          <a:bodyPr wrap="square">
            <a:spAutoFit/>
          </a:bodyPr>
          <a:lstStyle/>
          <a:p>
            <a:endParaRPr lang="ru-RU" sz="2400" dirty="0" smtClean="0">
              <a:solidFill>
                <a:srgbClr val="C00000"/>
              </a:solidFill>
              <a:latin typeface="Times New Roman" pitchFamily="18" charset="0"/>
              <a:cs typeface="Times New Roman" pitchFamily="18" charset="0"/>
            </a:endParaRPr>
          </a:p>
          <a:p>
            <a:r>
              <a:rPr lang="ru-RU" sz="2400" dirty="0" smtClean="0">
                <a:solidFill>
                  <a:srgbClr val="0070C0"/>
                </a:solidFill>
                <a:latin typeface="Times New Roman" pitchFamily="18" charset="0"/>
                <a:cs typeface="Times New Roman" pitchFamily="18" charset="0"/>
              </a:rPr>
              <a:t>В </a:t>
            </a:r>
            <a:r>
              <a:rPr lang="ru-RU" sz="2400" dirty="0">
                <a:solidFill>
                  <a:srgbClr val="0070C0"/>
                </a:solidFill>
                <a:latin typeface="Times New Roman" pitchFamily="18" charset="0"/>
                <a:cs typeface="Times New Roman" pitchFamily="18" charset="0"/>
              </a:rPr>
              <a:t>дошкольном возрасте игра имеет важнейшее значение в жизни маленького ребенка. Потребность в игре у детей сохраняется и занимает значительное место и впервые годы их обучения в школе. В играх нет реальной обусловленности обстоятельствами, пространством, временем. Дети - творцы настоящего и будущего. В этом заключается обаяние игры.</a:t>
            </a:r>
          </a:p>
          <a:p>
            <a:r>
              <a:rPr lang="ru-RU" sz="2400" dirty="0">
                <a:solidFill>
                  <a:srgbClr val="0070C0"/>
                </a:solidFill>
              </a:rPr>
              <a:t> </a:t>
            </a:r>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3" cstate="print"/>
          <a:stretch>
            <a:fillRect/>
          </a:stretch>
        </p:blipFill>
        <p:spPr>
          <a:xfrm>
            <a:off x="0" y="0"/>
            <a:ext cx="9396536" cy="6858000"/>
          </a:xfrm>
        </p:spPr>
      </p:pic>
      <p:sp>
        <p:nvSpPr>
          <p:cNvPr id="6" name="Прямоугольник 5"/>
          <p:cNvSpPr/>
          <p:nvPr/>
        </p:nvSpPr>
        <p:spPr>
          <a:xfrm>
            <a:off x="2267744" y="692697"/>
            <a:ext cx="5184576" cy="3785652"/>
          </a:xfrm>
          <a:prstGeom prst="rect">
            <a:avLst/>
          </a:prstGeom>
        </p:spPr>
        <p:txBody>
          <a:bodyPr wrap="square">
            <a:spAutoFit/>
          </a:bodyPr>
          <a:lstStyle/>
          <a:p>
            <a:r>
              <a:rPr lang="ru-RU" sz="2400" dirty="0">
                <a:solidFill>
                  <a:srgbClr val="0070C0"/>
                </a:solidFill>
                <a:latin typeface="Times New Roman" pitchFamily="18" charset="0"/>
                <a:cs typeface="Times New Roman" pitchFamily="18" charset="0"/>
              </a:rPr>
              <a:t>В игре ребенок приобретает новые знания, умения, навыки. Игры, способствующие развитию восприятия, внимания, памяти, мышления, развитию творческих способностей, направлены на умственное развитие дошкольника в целом.</a:t>
            </a:r>
          </a:p>
          <a:p>
            <a:r>
              <a:rPr lang="ru-RU" sz="2400" dirty="0">
                <a:solidFill>
                  <a:srgbClr val="0070C0"/>
                </a:solidFill>
                <a:latin typeface="Times New Roman" pitchFamily="18" charset="0"/>
                <a:cs typeface="Times New Roman" pitchFamily="18" charset="0"/>
              </a:rPr>
              <a:t> </a:t>
            </a:r>
          </a:p>
          <a:p>
            <a:r>
              <a:rPr lang="ru-RU" sz="2400" dirty="0">
                <a:latin typeface="Times New Roman" pitchFamily="18" charset="0"/>
                <a:cs typeface="Times New Roman" pitchFamily="18" charset="0"/>
              </a:rPr>
              <a:t> </a:t>
            </a:r>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0"/>
            <a:ext cx="9144000" cy="6858000"/>
          </a:xfrm>
        </p:spPr>
      </p:pic>
      <p:sp>
        <p:nvSpPr>
          <p:cNvPr id="5" name="Прямоугольник 4"/>
          <p:cNvSpPr/>
          <p:nvPr/>
        </p:nvSpPr>
        <p:spPr>
          <a:xfrm>
            <a:off x="2627784" y="404664"/>
            <a:ext cx="3777509" cy="954107"/>
          </a:xfrm>
          <a:prstGeom prst="rect">
            <a:avLst/>
          </a:prstGeom>
        </p:spPr>
        <p:txBody>
          <a:bodyPr wrap="square" anchor="ctr">
            <a:spAutoFit/>
          </a:bodyPr>
          <a:lstStyle/>
          <a:p>
            <a:pPr>
              <a:defRPr/>
            </a:pPr>
            <a:r>
              <a:rPr lang="ru-RU" sz="2800" dirty="0">
                <a:solidFill>
                  <a:srgbClr val="C00000"/>
                </a:solidFill>
                <a:latin typeface="Times New Roman" pitchFamily="18" charset="0"/>
                <a:cs typeface="Times New Roman" pitchFamily="18" charset="0"/>
              </a:rPr>
              <a:t>Классификация </a:t>
            </a:r>
            <a:r>
              <a:rPr lang="ru-RU" sz="2800" dirty="0" smtClean="0">
                <a:solidFill>
                  <a:srgbClr val="C00000"/>
                </a:solidFill>
                <a:latin typeface="Times New Roman" pitchFamily="18" charset="0"/>
                <a:cs typeface="Times New Roman" pitchFamily="18" charset="0"/>
              </a:rPr>
              <a:t>  дидактических </a:t>
            </a:r>
            <a:r>
              <a:rPr lang="ru-RU" sz="2800" dirty="0">
                <a:solidFill>
                  <a:srgbClr val="C00000"/>
                </a:solidFill>
                <a:latin typeface="Times New Roman" pitchFamily="18" charset="0"/>
                <a:cs typeface="Times New Roman" pitchFamily="18" charset="0"/>
              </a:rPr>
              <a:t>игр</a:t>
            </a:r>
          </a:p>
        </p:txBody>
      </p:sp>
      <p:sp>
        <p:nvSpPr>
          <p:cNvPr id="7" name="Прямоугольник 6"/>
          <p:cNvSpPr/>
          <p:nvPr/>
        </p:nvSpPr>
        <p:spPr>
          <a:xfrm>
            <a:off x="1907704" y="1700808"/>
            <a:ext cx="6192688" cy="3416320"/>
          </a:xfrm>
          <a:prstGeom prst="rect">
            <a:avLst/>
          </a:prstGeom>
        </p:spPr>
        <p:txBody>
          <a:bodyPr wrap="square">
            <a:spAutoFit/>
          </a:bodyPr>
          <a:lstStyle/>
          <a:p>
            <a:r>
              <a:rPr lang="ru-RU" sz="2400" dirty="0">
                <a:solidFill>
                  <a:srgbClr val="0070C0"/>
                </a:solidFill>
                <a:latin typeface="Times New Roman" pitchFamily="18" charset="0"/>
                <a:cs typeface="Times New Roman" pitchFamily="18" charset="0"/>
              </a:rPr>
              <a:t>1. Игры с цифрами и числами</a:t>
            </a:r>
          </a:p>
          <a:p>
            <a:r>
              <a:rPr lang="ru-RU" sz="2400" dirty="0">
                <a:solidFill>
                  <a:srgbClr val="0070C0"/>
                </a:solidFill>
                <a:latin typeface="Times New Roman" pitchFamily="18" charset="0"/>
                <a:cs typeface="Times New Roman" pitchFamily="18" charset="0"/>
              </a:rPr>
              <a:t> </a:t>
            </a:r>
          </a:p>
          <a:p>
            <a:r>
              <a:rPr lang="ru-RU" sz="2400" dirty="0">
                <a:solidFill>
                  <a:srgbClr val="0070C0"/>
                </a:solidFill>
                <a:latin typeface="Times New Roman" pitchFamily="18" charset="0"/>
                <a:cs typeface="Times New Roman" pitchFamily="18" charset="0"/>
              </a:rPr>
              <a:t>2. Игры путешествие во времени</a:t>
            </a:r>
          </a:p>
          <a:p>
            <a:r>
              <a:rPr lang="ru-RU" sz="2400" dirty="0">
                <a:solidFill>
                  <a:srgbClr val="0070C0"/>
                </a:solidFill>
                <a:latin typeface="Times New Roman" pitchFamily="18" charset="0"/>
                <a:cs typeface="Times New Roman" pitchFamily="18" charset="0"/>
              </a:rPr>
              <a:t> </a:t>
            </a:r>
          </a:p>
          <a:p>
            <a:r>
              <a:rPr lang="ru-RU" sz="2400" dirty="0">
                <a:solidFill>
                  <a:srgbClr val="0070C0"/>
                </a:solidFill>
                <a:latin typeface="Times New Roman" pitchFamily="18" charset="0"/>
                <a:cs typeface="Times New Roman" pitchFamily="18" charset="0"/>
              </a:rPr>
              <a:t>3. Игры на ориентирование в пространстве</a:t>
            </a:r>
          </a:p>
          <a:p>
            <a:r>
              <a:rPr lang="ru-RU" sz="2400" dirty="0">
                <a:solidFill>
                  <a:srgbClr val="0070C0"/>
                </a:solidFill>
                <a:latin typeface="Times New Roman" pitchFamily="18" charset="0"/>
                <a:cs typeface="Times New Roman" pitchFamily="18" charset="0"/>
              </a:rPr>
              <a:t> </a:t>
            </a:r>
          </a:p>
          <a:p>
            <a:r>
              <a:rPr lang="ru-RU" sz="2400" dirty="0">
                <a:solidFill>
                  <a:srgbClr val="0070C0"/>
                </a:solidFill>
                <a:latin typeface="Times New Roman" pitchFamily="18" charset="0"/>
                <a:cs typeface="Times New Roman" pitchFamily="18" charset="0"/>
              </a:rPr>
              <a:t>4. Игры с геометрическими фигурами</a:t>
            </a:r>
          </a:p>
          <a:p>
            <a:r>
              <a:rPr lang="ru-RU" sz="2400" dirty="0">
                <a:solidFill>
                  <a:srgbClr val="0070C0"/>
                </a:solidFill>
                <a:latin typeface="Times New Roman" pitchFamily="18" charset="0"/>
                <a:cs typeface="Times New Roman" pitchFamily="18" charset="0"/>
              </a:rPr>
              <a:t> </a:t>
            </a:r>
          </a:p>
          <a:p>
            <a:r>
              <a:rPr lang="ru-RU" sz="2400" dirty="0">
                <a:solidFill>
                  <a:srgbClr val="0070C0"/>
                </a:solidFill>
                <a:latin typeface="Times New Roman" pitchFamily="18" charset="0"/>
                <a:cs typeface="Times New Roman" pitchFamily="18" charset="0"/>
              </a:rPr>
              <a:t>5. Игры на логическое мышление</a:t>
            </a:r>
          </a:p>
        </p:txBody>
      </p:sp>
      <p:pic>
        <p:nvPicPr>
          <p:cNvPr id="6" name="Рисунок 5" descr="1383723787_2013-11-06_000644.gif"/>
          <p:cNvPicPr>
            <a:picLocks noChangeAspect="1"/>
          </p:cNvPicPr>
          <p:nvPr/>
        </p:nvPicPr>
        <p:blipFill>
          <a:blip r:embed="rId4" cstate="print"/>
          <a:stretch>
            <a:fillRect/>
          </a:stretch>
        </p:blipFill>
        <p:spPr>
          <a:xfrm>
            <a:off x="6516216" y="4293096"/>
            <a:ext cx="2304256" cy="2232247"/>
          </a:xfrm>
          <a:prstGeom prst="rect">
            <a:avLst/>
          </a:prstGeom>
        </p:spPr>
      </p:pic>
    </p:spTree>
  </p:cSld>
  <p:clrMapOvr>
    <a:masterClrMapping/>
  </p:clrMapOvr>
  <p:transition>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 name="Содержимое 17" descr="90660357.jpg"/>
          <p:cNvPicPr>
            <a:picLocks noGrp="1" noChangeAspect="1"/>
          </p:cNvPicPr>
          <p:nvPr>
            <p:ph idx="1"/>
          </p:nvPr>
        </p:nvPicPr>
        <p:blipFill>
          <a:blip r:embed="rId3" cstate="print"/>
          <a:stretch>
            <a:fillRect/>
          </a:stretch>
        </p:blipFill>
        <p:spPr>
          <a:xfrm>
            <a:off x="0" y="0"/>
            <a:ext cx="9144000" cy="6857999"/>
          </a:xfrm>
        </p:spPr>
      </p:pic>
      <p:sp>
        <p:nvSpPr>
          <p:cNvPr id="19" name="Прямоугольник 18"/>
          <p:cNvSpPr/>
          <p:nvPr/>
        </p:nvSpPr>
        <p:spPr>
          <a:xfrm>
            <a:off x="1547664" y="404664"/>
            <a:ext cx="6120680" cy="4801314"/>
          </a:xfrm>
          <a:prstGeom prst="rect">
            <a:avLst/>
          </a:prstGeom>
        </p:spPr>
        <p:txBody>
          <a:bodyPr wrap="square">
            <a:spAutoFit/>
          </a:bodyPr>
          <a:lstStyle/>
          <a:p>
            <a:r>
              <a:rPr lang="ru-RU" sz="2400" dirty="0">
                <a:solidFill>
                  <a:srgbClr val="0070C0"/>
                </a:solidFill>
                <a:latin typeface="Times New Roman" pitchFamily="18" charset="0"/>
                <a:cs typeface="Times New Roman" pitchFamily="18" charset="0"/>
              </a:rPr>
              <a:t>К первой группе игр относится обучение детей счету в прямом и обратном порядке. Используя сказочный сюжет детей, знакомят с образованием всех чисел в пределах 10, путем сравнивания равных и неравных групп предметов. Сравниваются две группы предметов, расположенные то на нижней, то на верхней полоске счетной линейки. Это делается для того, чтобы у детей не возникало ошибочное представление о том, что большее число всегда находится на верхней полосе, а меньшее на - нижней.</a:t>
            </a:r>
          </a:p>
          <a:p>
            <a:r>
              <a:rPr lang="ru-RU" dirty="0"/>
              <a:t> </a:t>
            </a:r>
          </a:p>
        </p:txBody>
      </p:sp>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0"/>
            <a:ext cx="9144000" cy="6857999"/>
          </a:xfrm>
        </p:spPr>
      </p:pic>
      <p:sp>
        <p:nvSpPr>
          <p:cNvPr id="5" name="Прямоугольник 4"/>
          <p:cNvSpPr/>
          <p:nvPr/>
        </p:nvSpPr>
        <p:spPr>
          <a:xfrm>
            <a:off x="2051720" y="476672"/>
            <a:ext cx="5472608" cy="5262979"/>
          </a:xfrm>
          <a:prstGeom prst="rect">
            <a:avLst/>
          </a:prstGeom>
        </p:spPr>
        <p:txBody>
          <a:bodyPr wrap="square">
            <a:spAutoFit/>
          </a:bodyPr>
          <a:lstStyle/>
          <a:p>
            <a:r>
              <a:rPr lang="ru-RU" sz="2400" dirty="0">
                <a:solidFill>
                  <a:srgbClr val="0070C0"/>
                </a:solidFill>
                <a:latin typeface="Times New Roman" pitchFamily="18" charset="0"/>
                <a:cs typeface="Times New Roman" pitchFamily="18" charset="0"/>
              </a:rPr>
              <a:t>Вторая группа математических игр (игры - путешествие во времени) служит для знакомства детей с днями недели. Объясняется, что каждый день недели имеет свое название. Для того, чтобы дети лучше запоминали название дней недели, они обозначаются кружочками разного цвета. Наблюдение проводится несколько недель, обозначая кружочками каждый день. Это делается специально для того, чтобы дети смогли самостоятельно сделать вывод, что последовательность дней недели неизменна. </a:t>
            </a:r>
          </a:p>
        </p:txBody>
      </p:sp>
      <p:pic>
        <p:nvPicPr>
          <p:cNvPr id="6" name="Рисунок 5" descr="malenkije_sportsmeny_6.png"/>
          <p:cNvPicPr>
            <a:picLocks noChangeAspect="1"/>
          </p:cNvPicPr>
          <p:nvPr/>
        </p:nvPicPr>
        <p:blipFill>
          <a:blip r:embed="rId4" cstate="print"/>
          <a:stretch>
            <a:fillRect/>
          </a:stretch>
        </p:blipFill>
        <p:spPr>
          <a:xfrm>
            <a:off x="7164287" y="3284984"/>
            <a:ext cx="1979711" cy="3573016"/>
          </a:xfrm>
          <a:prstGeom prst="rect">
            <a:avLst/>
          </a:prstGeom>
        </p:spPr>
      </p:pic>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3" cstate="print"/>
          <a:stretch>
            <a:fillRect/>
          </a:stretch>
        </p:blipFill>
        <p:spPr>
          <a:xfrm>
            <a:off x="0" y="1"/>
            <a:ext cx="9144000" cy="6857999"/>
          </a:xfrm>
        </p:spPr>
      </p:pic>
      <p:sp>
        <p:nvSpPr>
          <p:cNvPr id="5" name="Прямоугольник 4"/>
          <p:cNvSpPr/>
          <p:nvPr/>
        </p:nvSpPr>
        <p:spPr>
          <a:xfrm>
            <a:off x="1043608" y="692697"/>
            <a:ext cx="6552728" cy="4893647"/>
          </a:xfrm>
          <a:prstGeom prst="rect">
            <a:avLst/>
          </a:prstGeom>
        </p:spPr>
        <p:txBody>
          <a:bodyPr wrap="square">
            <a:spAutoFit/>
          </a:bodyPr>
          <a:lstStyle/>
          <a:p>
            <a:r>
              <a:rPr lang="ru-RU" sz="2400" dirty="0">
                <a:solidFill>
                  <a:srgbClr val="0070C0"/>
                </a:solidFill>
                <a:latin typeface="Times New Roman" pitchFamily="18" charset="0"/>
                <a:cs typeface="Times New Roman" pitchFamily="18" charset="0"/>
              </a:rPr>
              <a:t>В третью группу входят игры на ориентирование в пространстве. Пространственные представления детей постоянно расширяются и закрепляются в процессе всех видов деятельности. Задачей педагога является научить детей ориентироваться в специально созданных пространственных ситуациях и определять свое место по заданному условию. При помощи дидактических игр и упражнений дети овладевают умением определять словом положение того или иного предмета по отношению к другому. </a:t>
            </a:r>
          </a:p>
        </p:txBody>
      </p:sp>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0"/>
            <a:ext cx="9144000" cy="6858000"/>
          </a:xfrm>
        </p:spPr>
      </p:pic>
      <p:sp>
        <p:nvSpPr>
          <p:cNvPr id="5" name="Прямоугольник 4"/>
          <p:cNvSpPr/>
          <p:nvPr/>
        </p:nvSpPr>
        <p:spPr>
          <a:xfrm>
            <a:off x="1907704" y="620688"/>
            <a:ext cx="6264696" cy="3046988"/>
          </a:xfrm>
          <a:prstGeom prst="rect">
            <a:avLst/>
          </a:prstGeom>
        </p:spPr>
        <p:txBody>
          <a:bodyPr wrap="square">
            <a:spAutoFit/>
          </a:bodyPr>
          <a:lstStyle/>
          <a:p>
            <a:r>
              <a:rPr lang="ru-RU" sz="2400" dirty="0" smtClean="0">
                <a:solidFill>
                  <a:srgbClr val="0070C0"/>
                </a:solidFill>
                <a:latin typeface="Times New Roman" pitchFamily="18" charset="0"/>
                <a:cs typeface="Times New Roman" pitchFamily="18" charset="0"/>
              </a:rPr>
              <a:t>Четвертая группа игр используется для </a:t>
            </a:r>
            <a:r>
              <a:rPr lang="ru-RU" sz="2400" dirty="0">
                <a:solidFill>
                  <a:srgbClr val="0070C0"/>
                </a:solidFill>
                <a:latin typeface="Times New Roman" pitchFamily="18" charset="0"/>
                <a:cs typeface="Times New Roman" pitchFamily="18" charset="0"/>
              </a:rPr>
              <a:t>закрепления знаний о форме геометрических фигур детям предлагается узнать в окружающих предметах форму круга, треугольника, квадрата. Использование данных дидактических игр способствует закреплению у детей памяти, внимания, мышления. </a:t>
            </a:r>
          </a:p>
        </p:txBody>
      </p:sp>
      <p:pic>
        <p:nvPicPr>
          <p:cNvPr id="6" name="Рисунок 5" descr="big_6_20113516b1b9d62e_1263974327_12.jpg"/>
          <p:cNvPicPr>
            <a:picLocks noChangeAspect="1"/>
          </p:cNvPicPr>
          <p:nvPr/>
        </p:nvPicPr>
        <p:blipFill>
          <a:blip r:embed="rId4" cstate="print"/>
          <a:stretch>
            <a:fillRect/>
          </a:stretch>
        </p:blipFill>
        <p:spPr>
          <a:xfrm>
            <a:off x="4211960" y="3356992"/>
            <a:ext cx="4680520" cy="3240360"/>
          </a:xfrm>
          <a:prstGeom prst="rect">
            <a:avLst/>
          </a:prstGeom>
        </p:spPr>
      </p:pic>
    </p:spTree>
  </p:cSld>
  <p:clrMapOvr>
    <a:masterClrMapping/>
  </p:clrMapOvr>
  <p:transition>
    <p:cover dir="l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1472</Words>
  <Application>Microsoft Office PowerPoint</Application>
  <PresentationFormat>Экран (4:3)</PresentationFormat>
  <Paragraphs>119</Paragraphs>
  <Slides>16</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Zverdvd.org</cp:lastModifiedBy>
  <cp:revision>43</cp:revision>
  <dcterms:created xsi:type="dcterms:W3CDTF">2013-12-12T10:34:46Z</dcterms:created>
  <dcterms:modified xsi:type="dcterms:W3CDTF">2021-03-03T06:52:20Z</dcterms:modified>
</cp:coreProperties>
</file>