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76" r:id="rId5"/>
    <p:sldId id="258" r:id="rId6"/>
    <p:sldId id="260" r:id="rId7"/>
    <p:sldId id="262" r:id="rId8"/>
    <p:sldId id="267" r:id="rId9"/>
    <p:sldId id="271" r:id="rId10"/>
    <p:sldId id="266" r:id="rId11"/>
    <p:sldId id="263" r:id="rId12"/>
    <p:sldId id="275" r:id="rId13"/>
    <p:sldId id="261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0801" autoAdjust="0"/>
  </p:normalViewPr>
  <p:slideViewPr>
    <p:cSldViewPr>
      <p:cViewPr varScale="1">
        <p:scale>
          <a:sx n="68" d="100"/>
          <a:sy n="68" d="100"/>
        </p:scale>
        <p:origin x="14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62169-0CA6-49B0-8C12-0A724FC343B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6AD73-38B4-4AC6-92AB-34AE7C8E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0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D73-38B4-4AC6-92AB-34AE7C8E1C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3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D73-38B4-4AC6-92AB-34AE7C8E1C0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0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D73-38B4-4AC6-92AB-34AE7C8E1C0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5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>
            <a:extLst>
              <a:ext uri="{FF2B5EF4-FFF2-40B4-BE49-F238E27FC236}">
                <a16:creationId xmlns="" xmlns:a16="http://schemas.microsoft.com/office/drawing/2014/main" id="{820C9D59-8A1D-4BE7-8F24-97A8D0213A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>
            <a:extLst>
              <a:ext uri="{FF2B5EF4-FFF2-40B4-BE49-F238E27FC236}">
                <a16:creationId xmlns="" xmlns:a16="http://schemas.microsoft.com/office/drawing/2014/main" id="{694F70C0-0EEE-420E-91D4-D30AF25FF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>
            <a:extLst>
              <a:ext uri="{FF2B5EF4-FFF2-40B4-BE49-F238E27FC236}">
                <a16:creationId xmlns="" xmlns:a16="http://schemas.microsoft.com/office/drawing/2014/main" id="{23D8DBD2-F414-462D-A91D-58CBF7921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6D0E85B8-4F95-4468-AF3F-18094C65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3DB36-325B-4383-88FE-6C91AE41B827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317BEDFC-0A9B-4814-A6E2-27667C84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60D0214-B97B-42DE-AA33-B85B2F4C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F824B-52CF-4804-BA49-AF4DD7717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8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>
            <a:extLst>
              <a:ext uri="{FF2B5EF4-FFF2-40B4-BE49-F238E27FC236}">
                <a16:creationId xmlns="" xmlns:a16="http://schemas.microsoft.com/office/drawing/2014/main" id="{D53384D2-478A-43F2-AD42-B8DA26BCA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>
            <a:extLst>
              <a:ext uri="{FF2B5EF4-FFF2-40B4-BE49-F238E27FC236}">
                <a16:creationId xmlns="" xmlns:a16="http://schemas.microsoft.com/office/drawing/2014/main" id="{6552A3D6-95F6-4F35-9DC5-759E26298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>
            <a:extLst>
              <a:ext uri="{FF2B5EF4-FFF2-40B4-BE49-F238E27FC236}">
                <a16:creationId xmlns="" xmlns:a16="http://schemas.microsoft.com/office/drawing/2014/main" id="{D5754550-8773-4888-994E-C6FF22202DAB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>
              <a:extLst>
                <a:ext uri="{FF2B5EF4-FFF2-40B4-BE49-F238E27FC236}">
                  <a16:creationId xmlns="" xmlns:a16="http://schemas.microsoft.com/office/drawing/2014/main" id="{7E0BD13E-ABD9-40BA-AB31-D8DE99232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>
              <a:extLst>
                <a:ext uri="{FF2B5EF4-FFF2-40B4-BE49-F238E27FC236}">
                  <a16:creationId xmlns="" xmlns:a16="http://schemas.microsoft.com/office/drawing/2014/main" id="{FED86E07-DBF1-4C9C-AEC3-4CB0D971E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>
            <a:extLst>
              <a:ext uri="{FF2B5EF4-FFF2-40B4-BE49-F238E27FC236}">
                <a16:creationId xmlns="" xmlns:a16="http://schemas.microsoft.com/office/drawing/2014/main" id="{515101D7-DBF5-4599-98B1-BFFBD71D56AE}"/>
              </a:ext>
            </a:extLst>
          </p:cNvPr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>
              <a:extLst>
                <a:ext uri="{FF2B5EF4-FFF2-40B4-BE49-F238E27FC236}">
                  <a16:creationId xmlns="" xmlns:a16="http://schemas.microsoft.com/office/drawing/2014/main" id="{61D7BCBD-577B-4F72-AA8F-5168E6B30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>
              <a:extLst>
                <a:ext uri="{FF2B5EF4-FFF2-40B4-BE49-F238E27FC236}">
                  <a16:creationId xmlns="" xmlns:a16="http://schemas.microsoft.com/office/drawing/2014/main" id="{DD57C79F-3F8E-47E2-83FB-DDDE51151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>
            <a:extLst>
              <a:ext uri="{FF2B5EF4-FFF2-40B4-BE49-F238E27FC236}">
                <a16:creationId xmlns="" xmlns:a16="http://schemas.microsoft.com/office/drawing/2014/main" id="{366C9EED-830B-4D8B-82D7-4FBF9BCF6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Дата 3">
            <a:extLst>
              <a:ext uri="{FF2B5EF4-FFF2-40B4-BE49-F238E27FC236}">
                <a16:creationId xmlns="" xmlns:a16="http://schemas.microsoft.com/office/drawing/2014/main" id="{8B87C58F-4F10-4895-ADF0-D413B027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CFC5-1B8D-461F-AC77-05B187556F36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="" xmlns:a16="http://schemas.microsoft.com/office/drawing/2014/main" id="{A8B31B04-1A99-4A84-80C3-22520183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97461474-2A9D-4B0E-84C3-EA0BD003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BA19-2F7C-4FAC-A6F8-7BC1B1BD9D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7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>
            <a:extLst>
              <a:ext uri="{FF2B5EF4-FFF2-40B4-BE49-F238E27FC236}">
                <a16:creationId xmlns="" xmlns:a16="http://schemas.microsoft.com/office/drawing/2014/main" id="{2222D24D-B956-4E05-B52C-6883F1C1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>
            <a:extLst>
              <a:ext uri="{FF2B5EF4-FFF2-40B4-BE49-F238E27FC236}">
                <a16:creationId xmlns="" xmlns:a16="http://schemas.microsoft.com/office/drawing/2014/main" id="{47CB7EE1-1DFA-49B5-995E-36265E66C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>
            <a:extLst>
              <a:ext uri="{FF2B5EF4-FFF2-40B4-BE49-F238E27FC236}">
                <a16:creationId xmlns="" xmlns:a16="http://schemas.microsoft.com/office/drawing/2014/main" id="{D16CC4D8-FF4E-4056-BD05-A0DC7CF0F0FB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>
              <a:extLst>
                <a:ext uri="{FF2B5EF4-FFF2-40B4-BE49-F238E27FC236}">
                  <a16:creationId xmlns="" xmlns:a16="http://schemas.microsoft.com/office/drawing/2014/main" id="{73E8FD99-1664-43B7-AD7E-54418316F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>
              <a:extLst>
                <a:ext uri="{FF2B5EF4-FFF2-40B4-BE49-F238E27FC236}">
                  <a16:creationId xmlns="" xmlns:a16="http://schemas.microsoft.com/office/drawing/2014/main" id="{3FD31FC0-E81C-48D9-BD76-7D9A1879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>
              <a:extLst>
                <a:ext uri="{FF2B5EF4-FFF2-40B4-BE49-F238E27FC236}">
                  <a16:creationId xmlns="" xmlns:a16="http://schemas.microsoft.com/office/drawing/2014/main" id="{07E2D430-68A1-427A-A404-982219041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>
            <a:extLst>
              <a:ext uri="{FF2B5EF4-FFF2-40B4-BE49-F238E27FC236}">
                <a16:creationId xmlns="" xmlns:a16="http://schemas.microsoft.com/office/drawing/2014/main" id="{3541A761-C96A-4BC2-941C-8DE8B4536199}"/>
              </a:ext>
            </a:extLst>
          </p:cNvPr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>
              <a:extLst>
                <a:ext uri="{FF2B5EF4-FFF2-40B4-BE49-F238E27FC236}">
                  <a16:creationId xmlns="" xmlns:a16="http://schemas.microsoft.com/office/drawing/2014/main" id="{6299990E-B106-430C-AD3A-D0A32F29E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>
              <a:extLst>
                <a:ext uri="{FF2B5EF4-FFF2-40B4-BE49-F238E27FC236}">
                  <a16:creationId xmlns="" xmlns:a16="http://schemas.microsoft.com/office/drawing/2014/main" id="{F2376A82-2144-470B-B583-8F316407F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>
              <a:extLst>
                <a:ext uri="{FF2B5EF4-FFF2-40B4-BE49-F238E27FC236}">
                  <a16:creationId xmlns="" xmlns:a16="http://schemas.microsoft.com/office/drawing/2014/main" id="{3BA942A2-777E-4C9B-A164-C0473F6D0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Дата 2">
            <a:extLst>
              <a:ext uri="{FF2B5EF4-FFF2-40B4-BE49-F238E27FC236}">
                <a16:creationId xmlns="" xmlns:a16="http://schemas.microsoft.com/office/drawing/2014/main" id="{EDF4493C-2758-4E96-9301-AE4FB3CF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0142-C5D5-4EFB-A443-E84048D51230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14" name="Нижний колонтитул 3">
            <a:extLst>
              <a:ext uri="{FF2B5EF4-FFF2-40B4-BE49-F238E27FC236}">
                <a16:creationId xmlns="" xmlns:a16="http://schemas.microsoft.com/office/drawing/2014/main" id="{094252CC-9002-4BC8-AF95-F8A60013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>
            <a:extLst>
              <a:ext uri="{FF2B5EF4-FFF2-40B4-BE49-F238E27FC236}">
                <a16:creationId xmlns="" xmlns:a16="http://schemas.microsoft.com/office/drawing/2014/main" id="{DEDDC46A-3CEF-4174-A7E1-E27518A1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2002A-7871-4549-898B-76ACA00558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82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>
            <a:extLst>
              <a:ext uri="{FF2B5EF4-FFF2-40B4-BE49-F238E27FC236}">
                <a16:creationId xmlns="" xmlns:a16="http://schemas.microsoft.com/office/drawing/2014/main" id="{EAB5E1FB-A9BD-46CD-AAD4-EA0B22561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>
            <a:extLst>
              <a:ext uri="{FF2B5EF4-FFF2-40B4-BE49-F238E27FC236}">
                <a16:creationId xmlns="" xmlns:a16="http://schemas.microsoft.com/office/drawing/2014/main" id="{68856238-C8DA-46F4-8F70-8905044C0A90}"/>
              </a:ext>
            </a:extLst>
          </p:cNvPr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>
              <a:extLst>
                <a:ext uri="{FF2B5EF4-FFF2-40B4-BE49-F238E27FC236}">
                  <a16:creationId xmlns="" xmlns:a16="http://schemas.microsoft.com/office/drawing/2014/main" id="{E8F926D3-7C4F-49E2-8E0D-C63F8EA24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>
              <a:extLst>
                <a:ext uri="{FF2B5EF4-FFF2-40B4-BE49-F238E27FC236}">
                  <a16:creationId xmlns="" xmlns:a16="http://schemas.microsoft.com/office/drawing/2014/main" id="{D74DFF16-35A7-4FF6-86D5-6D91BE73E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>
              <a:extLst>
                <a:ext uri="{FF2B5EF4-FFF2-40B4-BE49-F238E27FC236}">
                  <a16:creationId xmlns="" xmlns:a16="http://schemas.microsoft.com/office/drawing/2014/main" id="{FC519C67-7B78-41BC-9A32-370C0C53A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>
            <a:extLst>
              <a:ext uri="{FF2B5EF4-FFF2-40B4-BE49-F238E27FC236}">
                <a16:creationId xmlns="" xmlns:a16="http://schemas.microsoft.com/office/drawing/2014/main" id="{3B79104B-171B-4163-852F-38985EA85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>
            <a:extLst>
              <a:ext uri="{FF2B5EF4-FFF2-40B4-BE49-F238E27FC236}">
                <a16:creationId xmlns="" xmlns:a16="http://schemas.microsoft.com/office/drawing/2014/main" id="{C6A13FA8-E6C4-4F83-9BF1-2ED0C93E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5AAC-E093-4003-BABB-1E0D299F75DB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9" name="Нижний колонтитул 2">
            <a:extLst>
              <a:ext uri="{FF2B5EF4-FFF2-40B4-BE49-F238E27FC236}">
                <a16:creationId xmlns="" xmlns:a16="http://schemas.microsoft.com/office/drawing/2014/main" id="{C0E62758-D7E7-457B-8510-BDBD3FD1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>
            <a:extLst>
              <a:ext uri="{FF2B5EF4-FFF2-40B4-BE49-F238E27FC236}">
                <a16:creationId xmlns="" xmlns:a16="http://schemas.microsoft.com/office/drawing/2014/main" id="{310E52BB-1DF0-4FEA-AFF9-89F2BD2E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F1800-F3AB-4A14-9118-00E4124B58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41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>
            <a:extLst>
              <a:ext uri="{FF2B5EF4-FFF2-40B4-BE49-F238E27FC236}">
                <a16:creationId xmlns="" xmlns:a16="http://schemas.microsoft.com/office/drawing/2014/main" id="{5DF0D88E-5540-4CD5-AC61-CF64D8272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>
            <a:extLst>
              <a:ext uri="{FF2B5EF4-FFF2-40B4-BE49-F238E27FC236}">
                <a16:creationId xmlns="" xmlns:a16="http://schemas.microsoft.com/office/drawing/2014/main" id="{A3F838E2-15C8-477C-87FE-0ACF13A47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>
            <a:extLst>
              <a:ext uri="{FF2B5EF4-FFF2-40B4-BE49-F238E27FC236}">
                <a16:creationId xmlns="" xmlns:a16="http://schemas.microsoft.com/office/drawing/2014/main" id="{F71EBE80-EC16-4738-9F6A-59E03290C25C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>
              <a:extLst>
                <a:ext uri="{FF2B5EF4-FFF2-40B4-BE49-F238E27FC236}">
                  <a16:creationId xmlns="" xmlns:a16="http://schemas.microsoft.com/office/drawing/2014/main" id="{E965390E-337A-4F45-871F-13A1572D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>
              <a:extLst>
                <a:ext uri="{FF2B5EF4-FFF2-40B4-BE49-F238E27FC236}">
                  <a16:creationId xmlns="" xmlns:a16="http://schemas.microsoft.com/office/drawing/2014/main" id="{0D0E1E4C-A3D0-499C-9427-E10EFD28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>
            <a:extLst>
              <a:ext uri="{FF2B5EF4-FFF2-40B4-BE49-F238E27FC236}">
                <a16:creationId xmlns="" xmlns:a16="http://schemas.microsoft.com/office/drawing/2014/main" id="{98132F76-97B3-4DBF-8A97-45402EB45991}"/>
              </a:ext>
            </a:extLst>
          </p:cNvPr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>
              <a:extLst>
                <a:ext uri="{FF2B5EF4-FFF2-40B4-BE49-F238E27FC236}">
                  <a16:creationId xmlns="" xmlns:a16="http://schemas.microsoft.com/office/drawing/2014/main" id="{EB90D61F-48A2-4688-9453-3E5A03B9E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>
              <a:extLst>
                <a:ext uri="{FF2B5EF4-FFF2-40B4-BE49-F238E27FC236}">
                  <a16:creationId xmlns="" xmlns:a16="http://schemas.microsoft.com/office/drawing/2014/main" id="{BB3AA2AF-731B-487C-9B36-908D3D38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Дата 2">
            <a:extLst>
              <a:ext uri="{FF2B5EF4-FFF2-40B4-BE49-F238E27FC236}">
                <a16:creationId xmlns="" xmlns:a16="http://schemas.microsoft.com/office/drawing/2014/main" id="{A4B1B7E2-E6F7-4CD4-9A55-80116DCA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D91CE-A1B1-4806-9EA9-A4EE10DEAA51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="" xmlns:a16="http://schemas.microsoft.com/office/drawing/2014/main" id="{1B1FA805-36AA-437A-8BB0-81E824D2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>
            <a:extLst>
              <a:ext uri="{FF2B5EF4-FFF2-40B4-BE49-F238E27FC236}">
                <a16:creationId xmlns="" xmlns:a16="http://schemas.microsoft.com/office/drawing/2014/main" id="{8BABCF1B-FD90-4A34-979D-CF3DEE2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4F153-6B1C-458B-AFCD-C2742FE169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49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932091BC-13F7-4EB5-A96D-349566DA95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5F4390EB-010F-494A-B668-53726CF866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EF3C45-0AAD-424F-9E28-B60A52F72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DCE76-9D02-4F97-8DCA-B4FF21125536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6B163B-F8DE-4457-9EC3-DB5C1608E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7CB1A2-1E63-43C9-AD26-5FF6689E7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CAF99817-605F-48D3-B48A-AF33E9F2D5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kladraz.ru/blogs/irina-viktorovna-bestik/scenarii-vneklasnogo-meroprijatija-po-zozh-dlja-nachalnyh-klasov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s://sites.google.com/site/gbdou93/vypusk-no12-aprel-2014/12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hyperlink" Target="http://fotoham.ru/picture.php?id=196985" TargetMode="External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ites.google.com/site/gbdou93/vypusk-no12-aprel-2014/12u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oo-lyceum-533.ru/zdorov.html" TargetMode="Externa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779D6E76-8315-4AA5-ADFC-ED80D7F0B327}"/>
              </a:ext>
            </a:extLst>
          </p:cNvPr>
          <p:cNvSpPr txBox="1">
            <a:spLocks/>
          </p:cNvSpPr>
          <p:nvPr/>
        </p:nvSpPr>
        <p:spPr>
          <a:xfrm>
            <a:off x="1557975" y="1709442"/>
            <a:ext cx="5231283" cy="3086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Здоровьесберегающие технологии в образовательном процессе в ДОУ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(из опыта работы)</a:t>
            </a:r>
            <a:endParaRPr lang="ru-RU" sz="2000" b="1" i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D5CDEF5-C25C-4FDB-A9B9-FB053EDC7B3D}"/>
              </a:ext>
            </a:extLst>
          </p:cNvPr>
          <p:cNvSpPr/>
          <p:nvPr/>
        </p:nvSpPr>
        <p:spPr>
          <a:xfrm>
            <a:off x="0" y="31117"/>
            <a:ext cx="9144000" cy="1447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i="1" dirty="0">
              <a:solidFill>
                <a:schemeClr val="tx1"/>
              </a:solidFill>
            </a:endParaRPr>
          </a:p>
          <a:p>
            <a:pPr algn="ctr"/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«Организация </a:t>
            </a:r>
            <a:r>
              <a:rPr lang="ru-RU" sz="1600" b="1" dirty="0" err="1">
                <a:solidFill>
                  <a:schemeClr val="tx1"/>
                </a:solidFill>
              </a:rPr>
              <a:t>здоровьесберегающей</a:t>
            </a:r>
            <a:r>
              <a:rPr lang="ru-RU" sz="1600" b="1" dirty="0">
                <a:solidFill>
                  <a:schemeClr val="tx1"/>
                </a:solidFill>
              </a:rPr>
              <a:t> деятельности ДОУ  с учетом требований ФГОС ДО и  интеграции содержания образовательных областей в группах различной направленности»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7B3432F-8F3B-4E89-BB43-632573E7081E}"/>
              </a:ext>
            </a:extLst>
          </p:cNvPr>
          <p:cNvSpPr/>
          <p:nvPr/>
        </p:nvSpPr>
        <p:spPr>
          <a:xfrm>
            <a:off x="2555776" y="5157191"/>
            <a:ext cx="3816424" cy="17008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Подготовила: Жолобова Т.В.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2020год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ABEE38F-49BE-486E-9572-085CEA905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53833" y="1115767"/>
            <a:ext cx="2987824" cy="4032791"/>
          </a:xfrm>
          <a:prstGeom prst="rect">
            <a:avLst/>
          </a:prstGeom>
        </p:spPr>
      </p:pic>
      <p:pic>
        <p:nvPicPr>
          <p:cNvPr id="9" name="Picture 3" descr="доктор">
            <a:extLst>
              <a:ext uri="{FF2B5EF4-FFF2-40B4-BE49-F238E27FC236}">
                <a16:creationId xmlns="" xmlns:a16="http://schemas.microsoft.com/office/drawing/2014/main" id="{CBAA3513-398A-457E-8932-DAF27009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906" y="3392753"/>
            <a:ext cx="2404624" cy="336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B25233B-690D-43B2-B338-7EF9C30A5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1906" y="1492090"/>
            <a:ext cx="1340833" cy="14472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280B45B-295A-4EDD-B3ED-CD28B4BE3777}"/>
              </a:ext>
            </a:extLst>
          </p:cNvPr>
          <p:cNvSpPr/>
          <p:nvPr/>
        </p:nvSpPr>
        <p:spPr>
          <a:xfrm>
            <a:off x="33830" y="7298"/>
            <a:ext cx="9109337" cy="817428"/>
          </a:xfrm>
          <a:prstGeom prst="rect">
            <a:avLst/>
          </a:prstGeom>
          <a:pattFill prst="pct5">
            <a:fgClr>
              <a:schemeClr val="accent4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Коррекционные технологии</a:t>
            </a:r>
            <a:r>
              <a:rPr lang="ru-RU" sz="28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4F76B66-7EB8-4DA7-BDA2-7F084B97C533}"/>
              </a:ext>
            </a:extLst>
          </p:cNvPr>
          <p:cNvSpPr/>
          <p:nvPr/>
        </p:nvSpPr>
        <p:spPr>
          <a:xfrm>
            <a:off x="7132135" y="6197398"/>
            <a:ext cx="1891827" cy="652332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Музыкотерапия (</a:t>
            </a:r>
            <a:r>
              <a:rPr lang="ru-RU" sz="1400" b="1" dirty="0">
                <a:solidFill>
                  <a:schemeClr val="tx1"/>
                </a:solidFill>
              </a:rPr>
              <a:t>муз. руководитель – воспитатель)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CB0245F-CF3A-40F9-B524-E19E0F3BB8A4}"/>
              </a:ext>
            </a:extLst>
          </p:cNvPr>
          <p:cNvSpPr/>
          <p:nvPr/>
        </p:nvSpPr>
        <p:spPr>
          <a:xfrm>
            <a:off x="123141" y="2646360"/>
            <a:ext cx="2849995" cy="646508"/>
          </a:xfrm>
          <a:prstGeom prst="rect">
            <a:avLst/>
          </a:prstGeom>
          <a:pattFill prst="lgCheck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Улыбкотерапия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B259C8C-8565-46A7-85A4-87BB66C3F940}"/>
              </a:ext>
            </a:extLst>
          </p:cNvPr>
          <p:cNvSpPr/>
          <p:nvPr/>
        </p:nvSpPr>
        <p:spPr>
          <a:xfrm>
            <a:off x="64746" y="5852428"/>
            <a:ext cx="2128382" cy="787259"/>
          </a:xfrm>
          <a:prstGeom prst="rect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Сказкотерапия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sz="1400" b="1" dirty="0" smtClean="0">
                <a:solidFill>
                  <a:schemeClr val="tx1"/>
                </a:solidFill>
              </a:rPr>
              <a:t>педагог-дефектолог </a:t>
            </a:r>
            <a:r>
              <a:rPr lang="ru-RU" sz="1400" b="1" dirty="0">
                <a:solidFill>
                  <a:schemeClr val="tx1"/>
                </a:solidFill>
              </a:rPr>
              <a:t>– воспитатель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F117B61-7016-4464-9186-06598614C47D}"/>
              </a:ext>
            </a:extLst>
          </p:cNvPr>
          <p:cNvSpPr/>
          <p:nvPr/>
        </p:nvSpPr>
        <p:spPr>
          <a:xfrm>
            <a:off x="6781387" y="3345196"/>
            <a:ext cx="2239473" cy="646508"/>
          </a:xfrm>
          <a:prstGeom prst="rect">
            <a:avLst/>
          </a:prstGeom>
          <a:pattFill prst="pct80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Минута тишины </a:t>
            </a:r>
            <a:r>
              <a:rPr lang="ru-RU" sz="1400" b="1" dirty="0">
                <a:solidFill>
                  <a:schemeClr val="tx1"/>
                </a:solidFill>
              </a:rPr>
              <a:t>(воспитатель)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CF55635-40FF-433A-A5D0-A5118A1DE0BA}"/>
              </a:ext>
            </a:extLst>
          </p:cNvPr>
          <p:cNvSpPr/>
          <p:nvPr/>
        </p:nvSpPr>
        <p:spPr>
          <a:xfrm>
            <a:off x="6941147" y="900978"/>
            <a:ext cx="2001791" cy="64650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Су-</a:t>
            </a:r>
            <a:r>
              <a:rPr lang="ru-RU" b="1" dirty="0" err="1">
                <a:solidFill>
                  <a:schemeClr val="tx1"/>
                </a:solidFill>
              </a:rPr>
              <a:t>джок</a:t>
            </a:r>
            <a:r>
              <a:rPr lang="ru-RU" b="1" dirty="0">
                <a:solidFill>
                  <a:schemeClr val="tx1"/>
                </a:solidFill>
              </a:rPr>
              <a:t> терапия </a:t>
            </a:r>
            <a:r>
              <a:rPr lang="ru-RU" sz="1400" b="1" dirty="0">
                <a:solidFill>
                  <a:schemeClr val="tx1"/>
                </a:solidFill>
              </a:rPr>
              <a:t>(</a:t>
            </a:r>
            <a:r>
              <a:rPr lang="ru-RU" sz="1400" b="1" dirty="0" smtClean="0">
                <a:solidFill>
                  <a:schemeClr val="tx1"/>
                </a:solidFill>
              </a:rPr>
              <a:t>учитель-дефектолог </a:t>
            </a:r>
            <a:r>
              <a:rPr lang="ru-RU" sz="1400" b="1" dirty="0">
                <a:solidFill>
                  <a:schemeClr val="tx1"/>
                </a:solidFill>
              </a:rPr>
              <a:t>– воспитатель)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8C3161A-6DF2-49E7-AF93-7FA6ADDC3C3E}"/>
              </a:ext>
            </a:extLst>
          </p:cNvPr>
          <p:cNvSpPr/>
          <p:nvPr/>
        </p:nvSpPr>
        <p:spPr>
          <a:xfrm>
            <a:off x="4360621" y="6139330"/>
            <a:ext cx="2771514" cy="652332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Коммуникативные игры «Познаю себя» </a:t>
            </a:r>
            <a:r>
              <a:rPr lang="ru-RU" sz="1200" b="1" dirty="0" smtClean="0">
                <a:solidFill>
                  <a:schemeClr val="tx1"/>
                </a:solidFill>
              </a:rPr>
              <a:t>(учитель-дефектолог </a:t>
            </a:r>
            <a:r>
              <a:rPr lang="ru-RU" sz="1200" b="1" dirty="0">
                <a:solidFill>
                  <a:schemeClr val="tx1"/>
                </a:solidFill>
              </a:rPr>
              <a:t>– воспитатель)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" y="3378748"/>
            <a:ext cx="2908390" cy="2387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06" y="3310451"/>
            <a:ext cx="2880320" cy="238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29" y="3991705"/>
            <a:ext cx="2557035" cy="21476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73" y="913056"/>
            <a:ext cx="2892253" cy="2155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6" y="824726"/>
            <a:ext cx="2754083" cy="17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0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CBF4B48-9FF8-4F55-AF27-3D4FED2C42BA}"/>
              </a:ext>
            </a:extLst>
          </p:cNvPr>
          <p:cNvSpPr/>
          <p:nvPr/>
        </p:nvSpPr>
        <p:spPr>
          <a:xfrm>
            <a:off x="3017646" y="-1"/>
            <a:ext cx="3930617" cy="851747"/>
          </a:xfrm>
          <a:prstGeom prst="rect">
            <a:avLst/>
          </a:prstGeom>
          <a:pattFill prst="pct80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Здоровьесберегающие технологии, которые применяются в работе с родителями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C50AE3DD-E915-452C-B1C1-7E680F866349}"/>
              </a:ext>
            </a:extLst>
          </p:cNvPr>
          <p:cNvSpPr/>
          <p:nvPr/>
        </p:nvSpPr>
        <p:spPr>
          <a:xfrm>
            <a:off x="31981" y="0"/>
            <a:ext cx="3166293" cy="2398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Информационно-наглядная форма:</a:t>
            </a:r>
          </a:p>
          <a:p>
            <a:pPr algn="ctr"/>
            <a:r>
              <a:rPr lang="ru-RU" i="1" dirty="0">
                <a:solidFill>
                  <a:schemeClr val="tx1"/>
                </a:solidFill>
              </a:rPr>
              <a:t>Стенды, папки-</a:t>
            </a:r>
            <a:r>
              <a:rPr lang="ru-RU" i="1" dirty="0" err="1">
                <a:solidFill>
                  <a:schemeClr val="tx1"/>
                </a:solidFill>
              </a:rPr>
              <a:t>передвижки,выставки</a:t>
            </a:r>
            <a:r>
              <a:rPr lang="ru-RU" i="1" dirty="0">
                <a:solidFill>
                  <a:schemeClr val="tx1"/>
                </a:solidFill>
              </a:rPr>
              <a:t> совместных работ с детьми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5F6A1736-786D-426F-BA3B-2B085C8A054C}"/>
              </a:ext>
            </a:extLst>
          </p:cNvPr>
          <p:cNvSpPr/>
          <p:nvPr/>
        </p:nvSpPr>
        <p:spPr>
          <a:xfrm>
            <a:off x="3376872" y="751938"/>
            <a:ext cx="3031016" cy="2022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FF0000"/>
                </a:solidFill>
              </a:rPr>
              <a:t>АКТИВНЫЕ ФОРМЫ</a:t>
            </a:r>
            <a:r>
              <a:rPr lang="ru-RU" sz="1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НЕТРАДИЦИОННЫЕ РОДИТЕЛЬСКИЕ СОБРАНИЯ, КВЕСТ-ИГРЫ, Мастер-класс, совместные акции, «День здоровья», Дни открытых дверей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8ED3E81C-838B-4682-86C8-18CBF270E207}"/>
              </a:ext>
            </a:extLst>
          </p:cNvPr>
          <p:cNvSpPr/>
          <p:nvPr/>
        </p:nvSpPr>
        <p:spPr>
          <a:xfrm>
            <a:off x="6710977" y="0"/>
            <a:ext cx="2389479" cy="2233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Печатно-иллюстративный материал:</a:t>
            </a:r>
          </a:p>
          <a:p>
            <a:pPr algn="ctr"/>
            <a:r>
              <a:rPr lang="ru-RU" i="1" dirty="0">
                <a:solidFill>
                  <a:schemeClr val="tx1"/>
                </a:solidFill>
              </a:rPr>
              <a:t>буклеты, памятки, консультации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010D46A-6244-4037-88CB-4A0DC159D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4818" y="2108263"/>
            <a:ext cx="1478530" cy="1602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5927358-B623-4970-948A-E8B351770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9119" y="2881663"/>
            <a:ext cx="1611025" cy="1145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CDC3503-2D06-47C4-84E2-1A93A21AD8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6" y="3684933"/>
            <a:ext cx="2214822" cy="143762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7A22CD6-B09A-4508-9798-B4EB08D0D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7432" y="2823916"/>
            <a:ext cx="1988838" cy="1118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D9C5068-3D2E-413A-9E89-9ECEA529D6F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08" y="4862904"/>
            <a:ext cx="1948273" cy="1336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1261337-EAD3-4966-B239-F359FCCECB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39" y="5235851"/>
            <a:ext cx="1596960" cy="1622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80591A-D1FD-4FBE-835D-4920111734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7" y="5423934"/>
            <a:ext cx="2070156" cy="116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820AEB7-6AC7-4F44-B709-DBD6036DDB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9" y="4126923"/>
            <a:ext cx="1737374" cy="1096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41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568"/>
            <a:ext cx="8147248" cy="588855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Развивающая предметно-пространственная среда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13" y="774482"/>
            <a:ext cx="4243455" cy="926326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создан </a:t>
            </a:r>
            <a:r>
              <a:rPr lang="ru-RU" sz="2000" b="1" i="1" dirty="0">
                <a:solidFill>
                  <a:schemeClr val="tx1"/>
                </a:solidFill>
              </a:rPr>
              <a:t>«Физкультурно-оздоровительный центр»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79689"/>
            <a:ext cx="2880320" cy="959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«Центр отдыха»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13" y="3218774"/>
            <a:ext cx="6043655" cy="8582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книги, энциклопедии, иллюстрации, плакаты по приобщению детей к здоровому образу жизни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13" y="4198130"/>
            <a:ext cx="6609708" cy="9590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Созданы картотеки «Пальчиковых игр», «Дыхательной гимнастики», «</a:t>
            </a:r>
            <a:r>
              <a:rPr lang="ru-RU" sz="2000" b="1" dirty="0" err="1">
                <a:solidFill>
                  <a:schemeClr val="tx1"/>
                </a:solidFill>
              </a:rPr>
              <a:t>Физминуток</a:t>
            </a:r>
            <a:r>
              <a:rPr lang="ru-RU" sz="2000" b="1" dirty="0">
                <a:solidFill>
                  <a:schemeClr val="tx1"/>
                </a:solidFill>
              </a:rPr>
              <a:t>», «Гимнастики для глаз», «Подвижных игр».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360116"/>
            <a:ext cx="5357954" cy="13106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Оформлены дидактические игры: "Структура человеческого тела”, "Спорт – это здоровье”, "Чистим зубы правильно”,  "Бережём уши”, «Полезно – вредно», «Витаминная азбука»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0A64452-0B46-486A-8FDD-50F79E5F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10" y="4077072"/>
            <a:ext cx="2070156" cy="116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1399455-12E9-4CB7-9E0E-4F8B499A8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54" y="5547366"/>
            <a:ext cx="2330015" cy="13106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C01DBA8-ACA6-4819-A015-4A8B39B37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26" y="1247828"/>
            <a:ext cx="1280741" cy="16483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6A03E59-963E-4AAB-8872-BE0BD3794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33" y="553132"/>
            <a:ext cx="1496765" cy="18726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088F173-23F3-4F97-8FB9-6887A0EE62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03" y="2115021"/>
            <a:ext cx="1651292" cy="9288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695216C-E750-43F7-BDEF-63F3A83DEB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84" y="2595978"/>
            <a:ext cx="1979712" cy="11135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268083B-6521-4C91-AF50-EEB9BC78C3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85" y="1675285"/>
            <a:ext cx="1495584" cy="10354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3374A642-4033-4C39-821B-EF788C44CB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5168" y="642085"/>
            <a:ext cx="1525863" cy="8582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FAE5660-1610-4D32-87BA-F128FE421D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38" y="5315564"/>
            <a:ext cx="1657765" cy="9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8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0f1a20105c">
            <a:extLst>
              <a:ext uri="{FF2B5EF4-FFF2-40B4-BE49-F238E27FC236}">
                <a16:creationId xmlns="" xmlns:a16="http://schemas.microsoft.com/office/drawing/2014/main" id="{E66E2056-A3FB-4907-8485-48394291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4160" y="120424"/>
            <a:ext cx="1471721" cy="199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FFC5D5A-1B28-4F53-80B6-59D9D6187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0742" y="130231"/>
            <a:ext cx="1745058" cy="23553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60C39B8-4E7A-479B-953E-A24E00B18415}"/>
              </a:ext>
            </a:extLst>
          </p:cNvPr>
          <p:cNvSpPr/>
          <p:nvPr/>
        </p:nvSpPr>
        <p:spPr>
          <a:xfrm>
            <a:off x="2123728" y="32881"/>
            <a:ext cx="5184576" cy="8758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Обобщение опыта работы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DC562B2-D257-4BB8-8EFD-3053BEC33663}"/>
              </a:ext>
            </a:extLst>
          </p:cNvPr>
          <p:cNvSpPr/>
          <p:nvPr/>
        </p:nvSpPr>
        <p:spPr>
          <a:xfrm>
            <a:off x="-108520" y="1864289"/>
            <a:ext cx="4685558" cy="289990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Педагоги: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Педсовет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Семинар-практикум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C4CFB2EB-92E0-485E-9877-4B5D669CB5E5}"/>
              </a:ext>
            </a:extLst>
          </p:cNvPr>
          <p:cNvSpPr/>
          <p:nvPr/>
        </p:nvSpPr>
        <p:spPr>
          <a:xfrm>
            <a:off x="5539412" y="1864291"/>
            <a:ext cx="3396469" cy="26462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Родители: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Наглядно-инф. база,</a:t>
            </a:r>
          </a:p>
          <a:p>
            <a:r>
              <a:rPr lang="ru-RU" dirty="0">
                <a:solidFill>
                  <a:schemeClr val="tx1"/>
                </a:solidFill>
              </a:rPr>
              <a:t>Мастер-класс</a:t>
            </a:r>
          </a:p>
          <a:p>
            <a:r>
              <a:rPr lang="ru-RU" dirty="0">
                <a:solidFill>
                  <a:schemeClr val="tx1"/>
                </a:solidFill>
              </a:rPr>
              <a:t>:</a:t>
            </a:r>
            <a:r>
              <a:rPr lang="ru-RU" b="1" dirty="0">
                <a:solidFill>
                  <a:srgbClr val="FF0000"/>
                </a:solidFill>
              </a:rPr>
              <a:t>«Речь на кончиках пальцев»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«Дыхательная гимнастика»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38FEFBB-7251-4797-A959-5195B490E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69" y="5494622"/>
            <a:ext cx="2372336" cy="129450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1D73EC1-D099-4518-B36B-58442E651C4A}"/>
              </a:ext>
            </a:extLst>
          </p:cNvPr>
          <p:cNvSpPr/>
          <p:nvPr/>
        </p:nvSpPr>
        <p:spPr>
          <a:xfrm>
            <a:off x="1259633" y="4764194"/>
            <a:ext cx="7676248" cy="90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Картотека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физкультминутки, включающие пальчиковую, дыхательную, гимнастику для глаз;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Спортивные и подвижные игры;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245523" y="908720"/>
            <a:ext cx="534389" cy="955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30063" y="908720"/>
            <a:ext cx="625986" cy="1024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44234" y="943413"/>
            <a:ext cx="23455" cy="356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5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F0653FA-F31F-48C2-BFE5-F4CD43284049}"/>
              </a:ext>
            </a:extLst>
          </p:cNvPr>
          <p:cNvSpPr/>
          <p:nvPr/>
        </p:nvSpPr>
        <p:spPr>
          <a:xfrm>
            <a:off x="481840" y="404664"/>
            <a:ext cx="2245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Источники: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Сайт: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lanabugaeva.ucoz.ru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9439480-8E5A-4323-AD72-C87A8C817BAA}"/>
              </a:ext>
            </a:extLst>
          </p:cNvPr>
          <p:cNvSpPr/>
          <p:nvPr/>
        </p:nvSpPr>
        <p:spPr>
          <a:xfrm>
            <a:off x="204970" y="1780522"/>
            <a:ext cx="343092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 обучения: индивидуально-ориентированный подход // Школа здоровья. 2010. Т. 7. №2. С.21 – 28.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f0f1a20105c">
            <a:extLst>
              <a:ext uri="{FF2B5EF4-FFF2-40B4-BE49-F238E27FC236}">
                <a16:creationId xmlns="" xmlns:a16="http://schemas.microsoft.com/office/drawing/2014/main" id="{E66E2056-A3FB-4907-8485-48394291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049" y="27791"/>
            <a:ext cx="2245750" cy="304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="" xmlns:a16="http://schemas.microsoft.com/office/drawing/2014/main" id="{56AD5840-B0D4-4384-8625-33E26B9897CA}"/>
              </a:ext>
            </a:extLst>
          </p:cNvPr>
          <p:cNvSpPr/>
          <p:nvPr/>
        </p:nvSpPr>
        <p:spPr>
          <a:xfrm>
            <a:off x="3753092" y="845300"/>
            <a:ext cx="2403084" cy="1760293"/>
          </a:xfrm>
          <a:prstGeom prst="wedgeEllipseCallout">
            <a:avLst>
              <a:gd name="adj1" fmla="val 111125"/>
              <a:gd name="adj2" fmla="val -58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Будьте здоровы!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590288-226A-4EF6-8101-9855A4096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75565" y="3573016"/>
            <a:ext cx="564389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9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16A77B5F-C92A-4877-ACCF-9A66BEB7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40713" cy="5589240"/>
          </a:xfrm>
        </p:spPr>
        <p:txBody>
          <a:bodyPr/>
          <a:lstStyle/>
          <a:p>
            <a:pPr algn="l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b="1" i="1" dirty="0">
                <a:latin typeface="+mn-lt"/>
              </a:rPr>
              <a:t>Проблема оптимизации здоровья и физического развития детей в условиях дошкольных образовательных учреждений в современных социально-экономических  условиях развития общества такова, что серьёзным вопросом является неудовлетворительное состояние здоровья и физического развития значительной части детей дошкольного возраста.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Реализация </a:t>
            </a:r>
            <a:r>
              <a:rPr lang="ru-RU" sz="1800" b="1" i="1" dirty="0" err="1">
                <a:latin typeface="+mn-lt"/>
              </a:rPr>
              <a:t>здоровьесберегающих</a:t>
            </a:r>
            <a:r>
              <a:rPr lang="ru-RU" sz="1800" b="1" i="1" dirty="0">
                <a:latin typeface="+mn-lt"/>
              </a:rPr>
              <a:t> технологий в ДОУ становится эффективным средством сохранения и укрепления здоровья детей. 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В современном мире всестороннее развитие детей невозможно без использования современных образовательных технологий.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С целью достижения новых образовательных результатов в работе с детьми </a:t>
            </a:r>
            <a:r>
              <a:rPr lang="ru-RU" sz="1800" b="1" i="1" dirty="0" smtClean="0">
                <a:latin typeface="+mn-lt"/>
              </a:rPr>
              <a:t> используются </a:t>
            </a:r>
            <a:r>
              <a:rPr lang="ru-RU" sz="1800" b="1" i="1" dirty="0" err="1">
                <a:latin typeface="+mn-lt"/>
              </a:rPr>
              <a:t>здоровьесберегающие</a:t>
            </a:r>
            <a:r>
              <a:rPr lang="ru-RU" sz="1800" b="1" i="1" dirty="0">
                <a:latin typeface="+mn-lt"/>
              </a:rPr>
              <a:t> технологии.</a:t>
            </a:r>
            <a:br>
              <a:rPr lang="ru-RU" sz="1800" b="1" i="1" dirty="0">
                <a:latin typeface="+mn-lt"/>
              </a:rPr>
            </a:br>
            <a:r>
              <a:rPr lang="ru-RU" sz="1600" b="1" i="1" dirty="0">
                <a:latin typeface="+mn-lt"/>
              </a:rPr>
              <a:t/>
            </a:r>
            <a:br>
              <a:rPr lang="ru-RU" sz="1600" b="1" i="1" dirty="0">
                <a:latin typeface="+mn-lt"/>
              </a:rPr>
            </a:b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ДОУ: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 в условиях комплексной информатизации образования,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здоровья,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необходимые знания, умения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общеобразовательного характера, но и здорового образа жизни, научить использованию полученных знаний в повседневной жизни.</a:t>
            </a: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kern="0" dirty="0">
                <a:solidFill>
                  <a:srgbClr val="000000"/>
                </a:solidFill>
              </a:rPr>
              <a:t>Нормативно-правовая база </a:t>
            </a:r>
            <a:r>
              <a:rPr lang="ru-RU" sz="2400" kern="0" dirty="0" err="1">
                <a:solidFill>
                  <a:srgbClr val="000000"/>
                </a:solidFill>
              </a:rPr>
              <a:t>здоровьесберегающей</a:t>
            </a:r>
            <a:r>
              <a:rPr lang="ru-RU" sz="2400" kern="0" dirty="0">
                <a:solidFill>
                  <a:srgbClr val="000000"/>
                </a:solidFill>
              </a:rPr>
              <a:t> деятельности образовательного учреждения по физическому воспитанию.</a:t>
            </a:r>
            <a:br>
              <a:rPr lang="ru-RU" sz="2400" kern="0" dirty="0">
                <a:solidFill>
                  <a:srgbClr val="000000"/>
                </a:solidFill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17638"/>
            <a:ext cx="8229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buClr>
                <a:srgbClr val="F14124">
                  <a:lumMod val="75000"/>
                </a:srgbClr>
              </a:buClr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Федеральный закон от 29.12. 2012 г № 273 – ФЗ «Об образовании в Российской Федерации»</a:t>
            </a:r>
          </a:p>
          <a:p>
            <a:pPr lvl="0" fontAlgn="auto">
              <a:buClr>
                <a:srgbClr val="F14124">
                  <a:lumMod val="75000"/>
                </a:srgbClr>
              </a:buClr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Приказ Министерства образования и науки Российской федерации от 17.10.2013 № 1155 «Об утверждении Федерального государственного образовательного стандарта дошкольного образования </a:t>
            </a:r>
          </a:p>
          <a:p>
            <a:pPr lvl="0" fontAlgn="auto">
              <a:buClr>
                <a:srgbClr val="F14124">
                  <a:lumMod val="75000"/>
                </a:srgbClr>
              </a:buClr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СанПиН 2.4.1. 3049-13, утвержденные постановлением Главного государственного санитарного врача РФ  от 15.05.2013 г. №  26;</a:t>
            </a:r>
          </a:p>
          <a:p>
            <a:pPr marL="228600" lvl="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Концепция дошкольного воспитания от 16.06.1989г.</a:t>
            </a:r>
          </a:p>
          <a:p>
            <a:pPr marL="228600" lvl="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Конвенция о правах ребенка.</a:t>
            </a:r>
          </a:p>
          <a:p>
            <a:pPr marL="228600" lvl="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Конституция РФ, ст.38, 41, 42, 43.</a:t>
            </a:r>
          </a:p>
          <a:p>
            <a:pPr marL="228600" lvl="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Инструктивно-методическое письмо МО РФ «О гигиенических требованиях к максимальной нагрузке на детей дошкольного возраста в организованных формах обучения» № 65/23-16 от 14 марта 2000г.</a:t>
            </a:r>
          </a:p>
          <a:p>
            <a:pPr marL="228600" lvl="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Устав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101440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деятельность в нашем детском саду осуществляется в следующих </a:t>
            </a:r>
            <a:r>
              <a:rPr lang="ru-RU" sz="20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формах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1. Физкультурно-оздоровительная технология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+mn-lt"/>
              </a:rPr>
              <a:t> Эта деятельность направлена на физическое развитие и укрепление здоровья ребенка, развитие физических качеств, двигательной активности и становление физической культуры дошкольников.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2. </a:t>
            </a:r>
            <a:r>
              <a:rPr lang="ru-RU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Технологии </a:t>
            </a:r>
            <a:r>
              <a:rPr lang="ru-RU" sz="20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валеологического</a:t>
            </a:r>
            <a:r>
              <a:rPr lang="ru-RU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просвещения родителей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Обеспечение </a:t>
            </a:r>
            <a:r>
              <a:rPr lang="ru-RU" sz="2000" dirty="0" err="1">
                <a:latin typeface="+mn-lt"/>
              </a:rPr>
              <a:t>валеологической</a:t>
            </a:r>
            <a:r>
              <a:rPr lang="ru-RU" sz="2000" dirty="0">
                <a:latin typeface="+mn-lt"/>
              </a:rPr>
              <a:t> образованности родителей воспитанников ДОУ.</a:t>
            </a: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+mn-lt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3. </a:t>
            </a:r>
            <a:r>
              <a:rPr lang="ru-RU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Здоровьесберегающие образовательные технологии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+mn-lt"/>
              </a:rPr>
              <a:t> направлены на воспитания </a:t>
            </a:r>
            <a:r>
              <a:rPr lang="ru-RU" sz="2000" dirty="0" err="1">
                <a:latin typeface="+mn-lt"/>
              </a:rPr>
              <a:t>валеологической</a:t>
            </a:r>
            <a:r>
              <a:rPr lang="ru-RU" sz="2000" dirty="0">
                <a:latin typeface="+mn-lt"/>
              </a:rPr>
              <a:t> культуры или культуры здоровья дошкольников.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Цель:  становление осознанного отношения ребенка к здоровью и жизни человека, накопление знаний о здоровье и развитие умений оберегать, поддерживать и сохранять его.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4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280B45B-295A-4EDD-B3ED-CD28B4BE3777}"/>
              </a:ext>
            </a:extLst>
          </p:cNvPr>
          <p:cNvSpPr/>
          <p:nvPr/>
        </p:nvSpPr>
        <p:spPr>
          <a:xfrm>
            <a:off x="2078323" y="2561228"/>
            <a:ext cx="4752528" cy="651748"/>
          </a:xfrm>
          <a:prstGeom prst="rect">
            <a:avLst/>
          </a:prstGeom>
          <a:pattFill prst="pct50">
            <a:fgClr>
              <a:schemeClr val="accent2"/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Направления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CF304D3-8543-42A9-83BC-F0E1D602AE88}"/>
              </a:ext>
            </a:extLst>
          </p:cNvPr>
          <p:cNvSpPr/>
          <p:nvPr/>
        </p:nvSpPr>
        <p:spPr>
          <a:xfrm>
            <a:off x="5708999" y="4312383"/>
            <a:ext cx="2911689" cy="719153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Родители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8BED770-A92F-4F95-9749-78B786702B0F}"/>
              </a:ext>
            </a:extLst>
          </p:cNvPr>
          <p:cNvSpPr/>
          <p:nvPr/>
        </p:nvSpPr>
        <p:spPr>
          <a:xfrm>
            <a:off x="448064" y="4361223"/>
            <a:ext cx="2911690" cy="621474"/>
          </a:xfrm>
          <a:prstGeom prst="rect">
            <a:avLst/>
          </a:prstGeom>
          <a:pattFill prst="solidDmn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Дети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0CD54BFA-414E-41A2-894F-1C6DE127BFD2}"/>
              </a:ext>
            </a:extLst>
          </p:cNvPr>
          <p:cNvSpPr/>
          <p:nvPr/>
        </p:nvSpPr>
        <p:spPr>
          <a:xfrm rot="2581404">
            <a:off x="5126198" y="3559831"/>
            <a:ext cx="13922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7BD9663B-4A8F-4225-B05D-8C27AF61874F}"/>
              </a:ext>
            </a:extLst>
          </p:cNvPr>
          <p:cNvSpPr/>
          <p:nvPr/>
        </p:nvSpPr>
        <p:spPr>
          <a:xfrm rot="3216920">
            <a:off x="2855341" y="3084294"/>
            <a:ext cx="484632" cy="1521025"/>
          </a:xfrm>
          <a:prstGeom prst="downArrow">
            <a:avLst>
              <a:gd name="adj1" fmla="val 670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BCBCD33-F928-43E3-9A79-4D791D8A9CA2}"/>
              </a:ext>
            </a:extLst>
          </p:cNvPr>
          <p:cNvSpPr/>
          <p:nvPr/>
        </p:nvSpPr>
        <p:spPr>
          <a:xfrm>
            <a:off x="179512" y="214164"/>
            <a:ext cx="8784976" cy="2087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Технология</a:t>
            </a:r>
            <a:r>
              <a:rPr lang="ru-RU" sz="1600" b="1" i="1" dirty="0">
                <a:solidFill>
                  <a:schemeClr val="tx1"/>
                </a:solidFill>
              </a:rPr>
              <a:t> (от греческих слов «</a:t>
            </a:r>
            <a:r>
              <a:rPr lang="ru-RU" sz="1600" b="1" i="1" dirty="0" err="1">
                <a:solidFill>
                  <a:schemeClr val="tx1"/>
                </a:solidFill>
              </a:rPr>
              <a:t>techne</a:t>
            </a:r>
            <a:r>
              <a:rPr lang="ru-RU" sz="1600" b="1" i="1" dirty="0">
                <a:solidFill>
                  <a:schemeClr val="tx1"/>
                </a:solidFill>
              </a:rPr>
              <a:t>» - искусство, умение и «</a:t>
            </a:r>
            <a:r>
              <a:rPr lang="ru-RU" sz="1600" b="1" i="1" dirty="0" err="1">
                <a:solidFill>
                  <a:schemeClr val="tx1"/>
                </a:solidFill>
              </a:rPr>
              <a:t>logos</a:t>
            </a:r>
            <a:r>
              <a:rPr lang="ru-RU" sz="1600" b="1" i="1" dirty="0">
                <a:solidFill>
                  <a:schemeClr val="tx1"/>
                </a:solidFill>
              </a:rPr>
              <a:t>» </a:t>
            </a:r>
            <a:r>
              <a:rPr lang="ru-RU" sz="1600" b="1" i="1" dirty="0" smtClean="0">
                <a:solidFill>
                  <a:schemeClr val="tx1"/>
                </a:solidFill>
              </a:rPr>
              <a:t>-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учение, наука) </a:t>
            </a:r>
            <a:r>
              <a:rPr lang="ru-RU" sz="1600" b="1" i="1" dirty="0">
                <a:solidFill>
                  <a:schemeClr val="tx1"/>
                </a:solidFill>
              </a:rPr>
              <a:t>- совокупность знаний и способов деятельности.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rgbClr val="FF0000"/>
                </a:solidFill>
              </a:rPr>
              <a:t>Здоровьесберегающая технология</a:t>
            </a:r>
            <a:r>
              <a:rPr lang="ru-RU" sz="1600" b="1" dirty="0">
                <a:solidFill>
                  <a:schemeClr val="tx1"/>
                </a:solidFill>
              </a:rPr>
              <a:t> – это целостная система воспитательно-оздоровительных</a:t>
            </a:r>
            <a:r>
              <a:rPr lang="ru-RU" sz="1600" dirty="0"/>
              <a:t> , </a:t>
            </a:r>
            <a:r>
              <a:rPr lang="ru-RU" sz="1600" b="1" dirty="0">
                <a:solidFill>
                  <a:schemeClr val="tx1"/>
                </a:solidFill>
              </a:rPr>
              <a:t>коррекционных и профилактических мероприятий, которые осуществляются в процессе взаимодействия педагогов, медиков, психолога с целью сохранения и укрепления здоровья ребенка.</a:t>
            </a:r>
          </a:p>
        </p:txBody>
      </p:sp>
      <p:sp>
        <p:nvSpPr>
          <p:cNvPr id="10" name="Стрелка: вниз 8">
            <a:extLst>
              <a:ext uri="{FF2B5EF4-FFF2-40B4-BE49-F238E27FC236}">
                <a16:creationId xmlns="" xmlns:a16="http://schemas.microsoft.com/office/drawing/2014/main" id="{7BD9663B-4A8F-4225-B05D-8C27AF61874F}"/>
              </a:ext>
            </a:extLst>
          </p:cNvPr>
          <p:cNvSpPr/>
          <p:nvPr/>
        </p:nvSpPr>
        <p:spPr>
          <a:xfrm rot="5400000">
            <a:off x="4329683" y="4264934"/>
            <a:ext cx="484632" cy="1521025"/>
          </a:xfrm>
          <a:prstGeom prst="downArrow">
            <a:avLst>
              <a:gd name="adj1" fmla="val 670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8">
            <a:extLst>
              <a:ext uri="{FF2B5EF4-FFF2-40B4-BE49-F238E27FC236}">
                <a16:creationId xmlns="" xmlns:a16="http://schemas.microsoft.com/office/drawing/2014/main" id="{7BD9663B-4A8F-4225-B05D-8C27AF61874F}"/>
              </a:ext>
            </a:extLst>
          </p:cNvPr>
          <p:cNvSpPr/>
          <p:nvPr/>
        </p:nvSpPr>
        <p:spPr>
          <a:xfrm rot="16200000">
            <a:off x="4376309" y="3197444"/>
            <a:ext cx="484632" cy="1521025"/>
          </a:xfrm>
          <a:prstGeom prst="downArrow">
            <a:avLst>
              <a:gd name="adj1" fmla="val 670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3652" y="5337530"/>
            <a:ext cx="5110836" cy="1659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dirty="0" err="1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1600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деятельность формирует у ребенка мотивацию на здоровый образ жизни, полноценное развитие.</a:t>
            </a:r>
            <a:r>
              <a:rPr lang="ru-RU" sz="1600" dirty="0"/>
              <a:t> Способствует созданию </a:t>
            </a:r>
            <a:r>
              <a:rPr lang="ru-RU" sz="1600" dirty="0" err="1"/>
              <a:t>здоровьесберегающего</a:t>
            </a:r>
            <a:r>
              <a:rPr lang="ru-RU" sz="1600" dirty="0"/>
              <a:t> образовательного пространства в ДОУ и семье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346" y="5408781"/>
            <a:ext cx="1797976" cy="9725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Результат</a:t>
            </a:r>
          </a:p>
        </p:txBody>
      </p:sp>
      <p:sp>
        <p:nvSpPr>
          <p:cNvPr id="13" name="Стрелка: вниз 8">
            <a:extLst>
              <a:ext uri="{FF2B5EF4-FFF2-40B4-BE49-F238E27FC236}">
                <a16:creationId xmlns="" xmlns:a16="http://schemas.microsoft.com/office/drawing/2014/main" id="{7BD9663B-4A8F-4225-B05D-8C27AF61874F}"/>
              </a:ext>
            </a:extLst>
          </p:cNvPr>
          <p:cNvSpPr/>
          <p:nvPr/>
        </p:nvSpPr>
        <p:spPr>
          <a:xfrm rot="16200000">
            <a:off x="2691245" y="5134541"/>
            <a:ext cx="484632" cy="1521025"/>
          </a:xfrm>
          <a:prstGeom prst="downArrow">
            <a:avLst>
              <a:gd name="adj1" fmla="val 670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26058" y="4059124"/>
            <a:ext cx="130645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D421A7B-21BF-426B-AE80-BD40B01BA245}"/>
              </a:ext>
            </a:extLst>
          </p:cNvPr>
          <p:cNvSpPr/>
          <p:nvPr/>
        </p:nvSpPr>
        <p:spPr>
          <a:xfrm>
            <a:off x="2286000" y="2790107"/>
            <a:ext cx="4572000" cy="36721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C0F643DE-7ACB-4C21-A186-EFE4E461BE84}"/>
              </a:ext>
            </a:extLst>
          </p:cNvPr>
          <p:cNvSpPr/>
          <p:nvPr/>
        </p:nvSpPr>
        <p:spPr>
          <a:xfrm>
            <a:off x="1" y="106456"/>
            <a:ext cx="2823236" cy="267138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 сохранения и стимулирования здоровья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633D361E-C958-49FE-B434-8303F85B28D0}"/>
              </a:ext>
            </a:extLst>
          </p:cNvPr>
          <p:cNvSpPr/>
          <p:nvPr/>
        </p:nvSpPr>
        <p:spPr>
          <a:xfrm>
            <a:off x="6485710" y="47653"/>
            <a:ext cx="2586790" cy="25118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ЗОЖ</a:t>
            </a:r>
            <a:r>
              <a:rPr lang="ru-RU" sz="2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6F6D4A02-3F0C-4F77-AA17-9CA01B3FACB1}"/>
              </a:ext>
            </a:extLst>
          </p:cNvPr>
          <p:cNvSpPr/>
          <p:nvPr/>
        </p:nvSpPr>
        <p:spPr>
          <a:xfrm>
            <a:off x="2700722" y="2100011"/>
            <a:ext cx="3705835" cy="847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Коррекционные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технологии.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C4748C7-72CE-4675-806A-80F4500AABD6}"/>
              </a:ext>
            </a:extLst>
          </p:cNvPr>
          <p:cNvSpPr/>
          <p:nvPr/>
        </p:nvSpPr>
        <p:spPr>
          <a:xfrm>
            <a:off x="3277283" y="69213"/>
            <a:ext cx="2736304" cy="1547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Здоровьесберегающие технологии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F2A2BC7A-B22D-42C9-9877-5DBF6C6DECFF}"/>
              </a:ext>
            </a:extLst>
          </p:cNvPr>
          <p:cNvSpPr/>
          <p:nvPr/>
        </p:nvSpPr>
        <p:spPr>
          <a:xfrm rot="1410760">
            <a:off x="6041301" y="228341"/>
            <a:ext cx="8574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3186AB0C-25C0-4ED3-82A9-F8B74FCD35FB}"/>
              </a:ext>
            </a:extLst>
          </p:cNvPr>
          <p:cNvSpPr/>
          <p:nvPr/>
        </p:nvSpPr>
        <p:spPr>
          <a:xfrm rot="4528977">
            <a:off x="2580920" y="-112463"/>
            <a:ext cx="484632" cy="872751"/>
          </a:xfrm>
          <a:prstGeom prst="downArrow">
            <a:avLst>
              <a:gd name="adj1" fmla="val 565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1A94A6CB-E8E4-4AB1-A0B4-30C0A067830A}"/>
              </a:ext>
            </a:extLst>
          </p:cNvPr>
          <p:cNvSpPr/>
          <p:nvPr/>
        </p:nvSpPr>
        <p:spPr>
          <a:xfrm>
            <a:off x="4335474" y="1644900"/>
            <a:ext cx="484632" cy="46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3057BA78-710C-4F41-A112-BD0DDC7CC40E}"/>
              </a:ext>
            </a:extLst>
          </p:cNvPr>
          <p:cNvSpPr/>
          <p:nvPr/>
        </p:nvSpPr>
        <p:spPr>
          <a:xfrm>
            <a:off x="1168807" y="2848596"/>
            <a:ext cx="368026" cy="68139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243909D1-F6C0-46E1-88F5-EEB9105F4885}"/>
              </a:ext>
            </a:extLst>
          </p:cNvPr>
          <p:cNvSpPr/>
          <p:nvPr/>
        </p:nvSpPr>
        <p:spPr>
          <a:xfrm>
            <a:off x="8011072" y="2601249"/>
            <a:ext cx="332163" cy="7920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="" xmlns:a16="http://schemas.microsoft.com/office/drawing/2014/main" id="{371E2D50-7120-4452-AAE2-FBB8AAA285C5}"/>
              </a:ext>
            </a:extLst>
          </p:cNvPr>
          <p:cNvSpPr/>
          <p:nvPr/>
        </p:nvSpPr>
        <p:spPr>
          <a:xfrm flipH="1">
            <a:off x="4461420" y="2923729"/>
            <a:ext cx="368027" cy="661992"/>
          </a:xfrm>
          <a:prstGeom prst="downArrow">
            <a:avLst>
              <a:gd name="adj1" fmla="val 57887"/>
              <a:gd name="adj2" fmla="val 6231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10CD88F-4787-42AB-A357-AEF0151D87A5}"/>
              </a:ext>
            </a:extLst>
          </p:cNvPr>
          <p:cNvSpPr/>
          <p:nvPr/>
        </p:nvSpPr>
        <p:spPr>
          <a:xfrm>
            <a:off x="-180528" y="3529986"/>
            <a:ext cx="3243211" cy="3256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</a:rPr>
              <a:t>Динамические паузы (физкультминутки, включающие пальчиковую, дыхательную, гимнастику для глаз);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Спортивные и подвижные игры;</a:t>
            </a:r>
          </a:p>
          <a:p>
            <a:r>
              <a:rPr lang="ru-RU" sz="1400" dirty="0">
                <a:solidFill>
                  <a:schemeClr val="tx1"/>
                </a:solidFill>
              </a:rPr>
              <a:t>Тренажеры, контрастная дорожка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B06CE48-A82C-4941-A3B4-D3EDFFF0C32F}"/>
              </a:ext>
            </a:extLst>
          </p:cNvPr>
          <p:cNvSpPr/>
          <p:nvPr/>
        </p:nvSpPr>
        <p:spPr>
          <a:xfrm>
            <a:off x="6228184" y="3387907"/>
            <a:ext cx="2828644" cy="3422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</a:rPr>
              <a:t>Физкультурные занятия;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Гимнастика после сна;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Точечный массаж;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Спортивные праздники, развлечения;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СМИ (ситуативные малые игры - подражательная ролевая имитационная игра);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День здоровья.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68B24DE1-CDB8-49A8-857F-60CEA42DC74F}"/>
              </a:ext>
            </a:extLst>
          </p:cNvPr>
          <p:cNvSpPr/>
          <p:nvPr/>
        </p:nvSpPr>
        <p:spPr>
          <a:xfrm>
            <a:off x="2747631" y="3529986"/>
            <a:ext cx="3648738" cy="325880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Технология музыкального </a:t>
            </a:r>
            <a:r>
              <a:rPr lang="ru-RU" b="1" i="1" dirty="0" smtClean="0">
                <a:solidFill>
                  <a:schemeClr val="tx1"/>
                </a:solidFill>
              </a:rPr>
              <a:t>воздействия.</a:t>
            </a:r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b="1" i="1" dirty="0" err="1">
                <a:solidFill>
                  <a:schemeClr val="tx1"/>
                </a:solidFill>
              </a:rPr>
              <a:t>Улыбкотерапия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Минута тишины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Сказкотерапия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Су-</a:t>
            </a:r>
            <a:r>
              <a:rPr lang="ru-RU" b="1" i="1" dirty="0" err="1">
                <a:solidFill>
                  <a:schemeClr val="tx1"/>
                </a:solidFill>
              </a:rPr>
              <a:t>джок</a:t>
            </a:r>
            <a:r>
              <a:rPr lang="ru-RU" b="1" i="1" dirty="0">
                <a:solidFill>
                  <a:schemeClr val="tx1"/>
                </a:solidFill>
              </a:rPr>
              <a:t> терапия</a:t>
            </a: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280B45B-295A-4EDD-B3ED-CD28B4BE3777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pct8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ЗОЖ</a:t>
            </a:r>
            <a:endParaRPr lang="ru-RU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A75DBB4-0179-49D1-B141-C414CB92EF9F}"/>
              </a:ext>
            </a:extLst>
          </p:cNvPr>
          <p:cNvSpPr/>
          <p:nvPr/>
        </p:nvSpPr>
        <p:spPr>
          <a:xfrm>
            <a:off x="2000430" y="3474061"/>
            <a:ext cx="2704202" cy="747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 Спортивные </a:t>
            </a:r>
            <a:r>
              <a:rPr lang="ru-RU" sz="1400" b="1" dirty="0" smtClean="0">
                <a:solidFill>
                  <a:srgbClr val="FF0000"/>
                </a:solidFill>
              </a:rPr>
              <a:t>развлечения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847B948-A2C6-48CD-AD28-3A2BAE094DAF}"/>
              </a:ext>
            </a:extLst>
          </p:cNvPr>
          <p:cNvSpPr/>
          <p:nvPr/>
        </p:nvSpPr>
        <p:spPr>
          <a:xfrm>
            <a:off x="4283968" y="1013552"/>
            <a:ext cx="4588525" cy="770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Физкультурные занятия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5B44003-799C-48C4-AF11-A093EA4F68E3}"/>
              </a:ext>
            </a:extLst>
          </p:cNvPr>
          <p:cNvSpPr/>
          <p:nvPr/>
        </p:nvSpPr>
        <p:spPr>
          <a:xfrm>
            <a:off x="3816054" y="5301209"/>
            <a:ext cx="3312368" cy="115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Физкультурные досуги: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«Самые ловкие»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95" y="2003648"/>
            <a:ext cx="3816054" cy="2526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2" y="914400"/>
            <a:ext cx="4026086" cy="24745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" y="4303389"/>
            <a:ext cx="3723651" cy="23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1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3A9F50B-561F-4BD4-AAEC-CDB7ACD924C5}"/>
              </a:ext>
            </a:extLst>
          </p:cNvPr>
          <p:cNvSpPr/>
          <p:nvPr/>
        </p:nvSpPr>
        <p:spPr>
          <a:xfrm>
            <a:off x="165249" y="163929"/>
            <a:ext cx="7092280" cy="1011322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 сохранения и стимулирования здоровья</a:t>
            </a:r>
            <a:endParaRPr lang="ru-RU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15B436A-5282-46FE-ACE4-4DAD26B07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94" y="5162829"/>
            <a:ext cx="2722209" cy="153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55E61E7-8BDE-4C5F-A718-1E182700B9E6}"/>
              </a:ext>
            </a:extLst>
          </p:cNvPr>
          <p:cNvSpPr/>
          <p:nvPr/>
        </p:nvSpPr>
        <p:spPr>
          <a:xfrm>
            <a:off x="3194653" y="4430362"/>
            <a:ext cx="2754693" cy="606387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Гимнастика для глаз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18EF6C-F7EA-4054-A716-4C4C51AAFB0E}"/>
              </a:ext>
            </a:extLst>
          </p:cNvPr>
          <p:cNvSpPr/>
          <p:nvPr/>
        </p:nvSpPr>
        <p:spPr>
          <a:xfrm>
            <a:off x="128729" y="5843994"/>
            <a:ext cx="2714813" cy="704941"/>
          </a:xfrm>
          <a:prstGeom prst="rect">
            <a:avLst/>
          </a:prstGeom>
          <a:pattFill prst="pct20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Дыхательная гимнастика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EC2F520-13EE-428E-926A-430BA829C58E}"/>
              </a:ext>
            </a:extLst>
          </p:cNvPr>
          <p:cNvSpPr/>
          <p:nvPr/>
        </p:nvSpPr>
        <p:spPr>
          <a:xfrm>
            <a:off x="6444209" y="5842997"/>
            <a:ext cx="2584104" cy="9144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Прогулки на свежем воздухе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BA2D4B9-9289-4258-B40A-C46B0251D1B5}"/>
              </a:ext>
            </a:extLst>
          </p:cNvPr>
          <p:cNvSpPr/>
          <p:nvPr/>
        </p:nvSpPr>
        <p:spPr>
          <a:xfrm>
            <a:off x="395536" y="3330448"/>
            <a:ext cx="4968552" cy="704940"/>
          </a:xfrm>
          <a:prstGeom prst="rect">
            <a:avLst/>
          </a:prstGeom>
          <a:pattFill prst="pct90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Пальчиковая гимнастика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3A6C71F-76E5-4E5C-AB20-FE04E994EB74}"/>
              </a:ext>
            </a:extLst>
          </p:cNvPr>
          <p:cNvSpPr/>
          <p:nvPr/>
        </p:nvSpPr>
        <p:spPr>
          <a:xfrm>
            <a:off x="5364089" y="2487041"/>
            <a:ext cx="3655862" cy="631531"/>
          </a:xfrm>
          <a:prstGeom prst="rect">
            <a:avLst/>
          </a:prstGeom>
          <a:pattFill prst="pct9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Физмиуткни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7" y="254310"/>
            <a:ext cx="3078967" cy="215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4" y="1210043"/>
            <a:ext cx="2884800" cy="2085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04" y="1210043"/>
            <a:ext cx="2843542" cy="21204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0" y="4035436"/>
            <a:ext cx="2987824" cy="17534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30" y="3330448"/>
            <a:ext cx="3210894" cy="24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6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99B42FFA-846D-4BED-8F0D-5D9B899A502B}"/>
              </a:ext>
            </a:extLst>
          </p:cNvPr>
          <p:cNvSpPr/>
          <p:nvPr/>
        </p:nvSpPr>
        <p:spPr>
          <a:xfrm>
            <a:off x="1514642" y="0"/>
            <a:ext cx="5055325" cy="764704"/>
          </a:xfrm>
          <a:prstGeom prst="ellipse">
            <a:avLst/>
          </a:prstGeom>
          <a:pattFill prst="pct8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Гимнастика для глаз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0C6A03D-AAEF-48C8-86A9-BD50E4C8F37F}"/>
              </a:ext>
            </a:extLst>
          </p:cNvPr>
          <p:cNvSpPr/>
          <p:nvPr/>
        </p:nvSpPr>
        <p:spPr>
          <a:xfrm>
            <a:off x="4881691" y="839363"/>
            <a:ext cx="1836124" cy="569204"/>
          </a:xfrm>
          <a:prstGeom prst="rect">
            <a:avLst/>
          </a:prstGeom>
          <a:pattFill prst="solidDmnd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Упражнение  «</a:t>
            </a:r>
            <a:r>
              <a:rPr lang="ru-RU" b="1" dirty="0" smtClean="0">
                <a:solidFill>
                  <a:srgbClr val="FF0000"/>
                </a:solidFill>
              </a:rPr>
              <a:t>Самолёты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35C7FC5-5D29-44D3-BEE0-9ED0471884CC}"/>
              </a:ext>
            </a:extLst>
          </p:cNvPr>
          <p:cNvSpPr/>
          <p:nvPr/>
        </p:nvSpPr>
        <p:spPr>
          <a:xfrm>
            <a:off x="6569502" y="1202866"/>
            <a:ext cx="2556364" cy="781200"/>
          </a:xfrm>
          <a:prstGeom prst="rect">
            <a:avLst/>
          </a:prstGeom>
          <a:pattFill prst="wdUp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Упражнение «Стрекоза»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BB7E9B1-1C33-46C4-BF3A-BCE6323CB262}"/>
              </a:ext>
            </a:extLst>
          </p:cNvPr>
          <p:cNvSpPr/>
          <p:nvPr/>
        </p:nvSpPr>
        <p:spPr>
          <a:xfrm>
            <a:off x="7132953" y="2312482"/>
            <a:ext cx="2002330" cy="839213"/>
          </a:xfrm>
          <a:prstGeom prst="rect">
            <a:avLst/>
          </a:prstGeom>
          <a:pattFill prst="trellis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Упражнение «Сова»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9C38B02-2AAA-4CCB-A85A-1CE286DA93A0}"/>
              </a:ext>
            </a:extLst>
          </p:cNvPr>
          <p:cNvSpPr/>
          <p:nvPr/>
        </p:nvSpPr>
        <p:spPr>
          <a:xfrm>
            <a:off x="6948263" y="5807833"/>
            <a:ext cx="2196501" cy="586138"/>
          </a:xfrm>
          <a:prstGeom prst="rect">
            <a:avLst/>
          </a:prstGeom>
          <a:pattFill prst="pct7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EE90E39-16EC-4982-8C34-08DE0A1210D5}"/>
              </a:ext>
            </a:extLst>
          </p:cNvPr>
          <p:cNvSpPr/>
          <p:nvPr/>
        </p:nvSpPr>
        <p:spPr>
          <a:xfrm>
            <a:off x="4867623" y="6381001"/>
            <a:ext cx="2161965" cy="459731"/>
          </a:xfrm>
          <a:prstGeom prst="rect">
            <a:avLst/>
          </a:prstGeom>
          <a:pattFill prst="sphere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Упражнение «Капля»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5" y="1984066"/>
            <a:ext cx="2761967" cy="23946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41" y="1562255"/>
            <a:ext cx="2580678" cy="19391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4" y="666028"/>
            <a:ext cx="1828800" cy="15114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4" y="4721958"/>
            <a:ext cx="2599549" cy="19496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74" y="3873387"/>
            <a:ext cx="2326314" cy="17447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064999" y="4879459"/>
            <a:ext cx="22149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Упражнение «Жук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316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шаблоны презентации</Template>
  <TotalTime>1390</TotalTime>
  <Words>568</Words>
  <Application>Microsoft Office PowerPoint</Application>
  <PresentationFormat>Экран (4:3)</PresentationFormat>
  <Paragraphs>119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Segoe UI Symbol</vt:lpstr>
      <vt:lpstr>Times New Roman</vt:lpstr>
      <vt:lpstr>Verdana</vt:lpstr>
      <vt:lpstr>Тема Office</vt:lpstr>
      <vt:lpstr>Презентация PowerPoint</vt:lpstr>
      <vt:lpstr> Актуальность           Проблема оптимизации здоровья и физического развития детей в условиях дошкольных образовательных учреждений в современных социально-экономических  условиях развития общества такова, что серьёзным вопросом является неудовлетворительное состояние здоровья и физического развития значительной части детей дошкольного возраста. Реализация здоровьесберегающих технологий в ДОУ становится эффективным средством сохранения и укрепления здоровья детей.  В современном мире всестороннее развитие детей невозможно без использования современных образовательных технологий. С целью достижения новых образовательных результатов в работе с детьми  используются здоровьесберегающие технологии.  Основная цель ДОУ:    обеспечить ребенку, в условиях комплексной информатизации образования, возможность сохранения здоровья, сформировать необходимые знания, умения и навыки не только общеобразовательного характера, но и здорового образа жизни, научить использованию полученных знаний в повседневной жизни.</vt:lpstr>
      <vt:lpstr>Нормативно-правовая база здоровьесберегающей деятельности образовательного учреждения по физическому воспитанию.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Развивающая предметно-пространственная среда группы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Трубникова Ева</dc:creator>
  <cp:lastModifiedBy>татьяна жолобова</cp:lastModifiedBy>
  <cp:revision>132</cp:revision>
  <dcterms:created xsi:type="dcterms:W3CDTF">2018-03-09T15:43:09Z</dcterms:created>
  <dcterms:modified xsi:type="dcterms:W3CDTF">2020-01-16T07:38:09Z</dcterms:modified>
</cp:coreProperties>
</file>