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57" r:id="rId11"/>
    <p:sldId id="267" r:id="rId12"/>
    <p:sldId id="268" r:id="rId13"/>
    <p:sldId id="269" r:id="rId14"/>
    <p:sldId id="270" r:id="rId15"/>
    <p:sldId id="266" r:id="rId16"/>
    <p:sldId id="273" r:id="rId17"/>
    <p:sldId id="274" r:id="rId18"/>
    <p:sldId id="275" r:id="rId19"/>
    <p:sldId id="276" r:id="rId20"/>
    <p:sldId id="277" r:id="rId21"/>
    <p:sldId id="278" r:id="rId22"/>
    <p:sldId id="272" r:id="rId23"/>
    <p:sldId id="271" r:id="rId24"/>
    <p:sldId id="280" r:id="rId25"/>
    <p:sldId id="279"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1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1214423"/>
            <a:ext cx="7772400" cy="2386028"/>
          </a:xfrm>
        </p:spPr>
        <p:txBody>
          <a:bodyPr>
            <a:normAutofit fontScale="90000"/>
          </a:bodyPr>
          <a:lstStyle/>
          <a:p>
            <a:r>
              <a:rPr lang="ru-RU" b="1" i="1" dirty="0" smtClean="0">
                <a:solidFill>
                  <a:srgbClr val="C00000"/>
                </a:solidFill>
                <a:latin typeface="Arial Narrow" pitchFamily="34" charset="0"/>
              </a:rPr>
              <a:t>Использование современных образовательных технологий в развитии речи дошкольников в условиях ФГОС ДО</a:t>
            </a:r>
            <a:endParaRPr lang="ru-RU" b="1" i="1" dirty="0">
              <a:solidFill>
                <a:srgbClr val="C00000"/>
              </a:solidFill>
              <a:latin typeface="Arial Narrow" pitchFamily="34" charset="0"/>
            </a:endParaRPr>
          </a:p>
        </p:txBody>
      </p:sp>
      <p:sp>
        <p:nvSpPr>
          <p:cNvPr id="3" name="Подзаголовок 2"/>
          <p:cNvSpPr>
            <a:spLocks noGrp="1"/>
          </p:cNvSpPr>
          <p:nvPr>
            <p:ph type="subTitle" idx="1"/>
          </p:nvPr>
        </p:nvSpPr>
        <p:spPr>
          <a:xfrm>
            <a:off x="1371600" y="4714884"/>
            <a:ext cx="7272366" cy="923916"/>
          </a:xfrm>
        </p:spPr>
        <p:txBody>
          <a:bodyPr>
            <a:normAutofit/>
          </a:bodyPr>
          <a:lstStyle/>
          <a:p>
            <a:pPr algn="r">
              <a:spcBef>
                <a:spcPts val="0"/>
              </a:spcBef>
            </a:pPr>
            <a:r>
              <a:rPr lang="ru-RU" sz="1600" dirty="0" smtClean="0">
                <a:solidFill>
                  <a:srgbClr val="FF0000"/>
                </a:solidFill>
                <a:latin typeface="Arial Unicode MS" pitchFamily="34" charset="-128"/>
                <a:ea typeface="Arial Unicode MS" pitchFamily="34" charset="-128"/>
                <a:cs typeface="Arial Unicode MS" pitchFamily="34" charset="-128"/>
              </a:rPr>
              <a:t>Выполнила:</a:t>
            </a:r>
          </a:p>
          <a:p>
            <a:pPr algn="r"/>
            <a:r>
              <a:rPr lang="ru-RU" sz="1600" dirty="0" smtClean="0">
                <a:solidFill>
                  <a:srgbClr val="FF0000"/>
                </a:solidFill>
                <a:latin typeface="Arial Unicode MS" pitchFamily="34" charset="-128"/>
                <a:ea typeface="Arial Unicode MS" pitchFamily="34" charset="-128"/>
                <a:cs typeface="Arial Unicode MS" pitchFamily="34" charset="-128"/>
              </a:rPr>
              <a:t> </a:t>
            </a:r>
            <a:r>
              <a:rPr lang="ru-RU" sz="1600" dirty="0" err="1" smtClean="0">
                <a:solidFill>
                  <a:srgbClr val="FF0000"/>
                </a:solidFill>
                <a:latin typeface="Arial Unicode MS" pitchFamily="34" charset="-128"/>
                <a:ea typeface="Arial Unicode MS" pitchFamily="34" charset="-128"/>
                <a:cs typeface="Arial Unicode MS" pitchFamily="34" charset="-128"/>
              </a:rPr>
              <a:t>Жолобова</a:t>
            </a:r>
            <a:r>
              <a:rPr lang="ru-RU" sz="1600" dirty="0" smtClean="0">
                <a:solidFill>
                  <a:srgbClr val="FF0000"/>
                </a:solidFill>
                <a:latin typeface="Arial Unicode MS" pitchFamily="34" charset="-128"/>
                <a:ea typeface="Arial Unicode MS" pitchFamily="34" charset="-128"/>
                <a:cs typeface="Arial Unicode MS" pitchFamily="34" charset="-128"/>
              </a:rPr>
              <a:t> Т.В.,</a:t>
            </a:r>
          </a:p>
          <a:p>
            <a:pPr algn="r"/>
            <a:r>
              <a:rPr lang="ru-RU" sz="1600" dirty="0" smtClean="0">
                <a:solidFill>
                  <a:srgbClr val="FF0000"/>
                </a:solidFill>
                <a:latin typeface="Arial Unicode MS" pitchFamily="34" charset="-128"/>
                <a:ea typeface="Arial Unicode MS" pitchFamily="34" charset="-128"/>
                <a:cs typeface="Arial Unicode MS" pitchFamily="34" charset="-128"/>
              </a:rPr>
              <a:t>Учитель - дефектолог</a:t>
            </a:r>
            <a:endParaRPr lang="ru-RU" sz="1600" dirty="0">
              <a:solidFill>
                <a:srgbClr val="FF0000"/>
              </a:solidFill>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4429124" y="5857892"/>
            <a:ext cx="782587" cy="369332"/>
          </a:xfrm>
          <a:prstGeom prst="rect">
            <a:avLst/>
          </a:prstGeom>
        </p:spPr>
        <p:txBody>
          <a:bodyPr wrap="none">
            <a:spAutoFit/>
          </a:bodyPr>
          <a:lstStyle/>
          <a:p>
            <a:r>
              <a:rPr lang="ru-RU" dirty="0" smtClean="0">
                <a:solidFill>
                  <a:srgbClr val="C00000"/>
                </a:solidFill>
                <a:latin typeface="Arial Narrow" pitchFamily="34" charset="0"/>
              </a:rPr>
              <a:t>2021 г.</a:t>
            </a:r>
            <a:endParaRPr lang="ru-RU" dirty="0">
              <a:solidFill>
                <a:srgbClr val="C00000"/>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14290"/>
            <a:ext cx="8643998" cy="3672424"/>
          </a:xfrm>
          <a:prstGeom prst="rect">
            <a:avLst/>
          </a:prstGeom>
        </p:spPr>
        <p:txBody>
          <a:bodyPr wrap="square">
            <a:spAutoFit/>
          </a:bodyPr>
          <a:lstStyle/>
          <a:p>
            <a:pPr algn="ctr"/>
            <a:r>
              <a:rPr lang="ru-RU" sz="3600" b="1" dirty="0" err="1" smtClean="0">
                <a:solidFill>
                  <a:srgbClr val="7030A0"/>
                </a:solidFill>
                <a:latin typeface="Arial Narrow" pitchFamily="34" charset="0"/>
              </a:rPr>
              <a:t>Мнемотехнология</a:t>
            </a:r>
            <a:r>
              <a:rPr lang="ru-RU" sz="3600" b="1" dirty="0" smtClean="0">
                <a:solidFill>
                  <a:srgbClr val="7030A0"/>
                </a:solidFill>
                <a:latin typeface="Arial Narrow" pitchFamily="34" charset="0"/>
              </a:rPr>
              <a:t> </a:t>
            </a:r>
            <a:endParaRPr lang="ru-RU" dirty="0" smtClean="0">
              <a:solidFill>
                <a:srgbClr val="7030A0"/>
              </a:solidFill>
            </a:endParaRPr>
          </a:p>
          <a:p>
            <a:pPr algn="ctr"/>
            <a:r>
              <a:rPr lang="ru-RU" sz="2400" dirty="0" smtClean="0">
                <a:latin typeface="Arial Narrow" pitchFamily="34" charset="0"/>
              </a:rPr>
              <a:t>Данная технологи включает в себя использование </a:t>
            </a:r>
            <a:r>
              <a:rPr lang="ru-RU" sz="2400" dirty="0" err="1" smtClean="0">
                <a:latin typeface="Arial Narrow" pitchFamily="34" charset="0"/>
              </a:rPr>
              <a:t>мнемотаблиц</a:t>
            </a:r>
            <a:r>
              <a:rPr lang="ru-RU" sz="2400" dirty="0" smtClean="0">
                <a:latin typeface="Arial Narrow" pitchFamily="34" charset="0"/>
              </a:rPr>
              <a:t> - схем служащим дидактическим материалом в работе по развитию связной речи детей. Они учатся составлению творческих рассказов, пересказу художественной литературы, построению самостоятельных связных высказываний, отгадыванию и загадыванию загадок, заучиванию стихов. На </a:t>
            </a:r>
            <a:r>
              <a:rPr lang="ru-RU" sz="2400" dirty="0" err="1" smtClean="0">
                <a:latin typeface="Arial Narrow" pitchFamily="34" charset="0"/>
              </a:rPr>
              <a:t>мнемокарточках</a:t>
            </a:r>
            <a:r>
              <a:rPr lang="ru-RU" sz="2400" dirty="0" smtClean="0">
                <a:latin typeface="Arial Narrow" pitchFamily="34" charset="0"/>
              </a:rPr>
              <a:t> изображены живые объекты, предметы, явления, а также символы. Символы максимально приближены к речевому материалу.</a:t>
            </a:r>
            <a:endParaRPr lang="ru-RU" sz="2400" dirty="0">
              <a:latin typeface="Arial Narrow" pitchFamily="34" charset="0"/>
            </a:endParaRPr>
          </a:p>
        </p:txBody>
      </p:sp>
      <p:pic>
        <p:nvPicPr>
          <p:cNvPr id="25602" name="Picture 2" descr="https://ds04.infourok.ru/uploads/ex/0e7f/0005ee66-653b38ff/img9.jpg"/>
          <p:cNvPicPr>
            <a:picLocks noChangeAspect="1" noChangeArrowheads="1"/>
          </p:cNvPicPr>
          <p:nvPr/>
        </p:nvPicPr>
        <p:blipFill>
          <a:blip r:embed="rId3" cstate="print"/>
          <a:srcRect l="1923" t="3848" b="16665"/>
          <a:stretch>
            <a:fillRect/>
          </a:stretch>
        </p:blipFill>
        <p:spPr bwMode="auto">
          <a:xfrm>
            <a:off x="0" y="3429000"/>
            <a:ext cx="2857488" cy="1519808"/>
          </a:xfrm>
          <a:prstGeom prst="rect">
            <a:avLst/>
          </a:prstGeom>
          <a:noFill/>
        </p:spPr>
      </p:pic>
      <p:pic>
        <p:nvPicPr>
          <p:cNvPr id="25604" name="Picture 4" descr="https://myslide.ru/documents_7/2c54d472ad910bb12457f32573f355ec/img8.jpg"/>
          <p:cNvPicPr>
            <a:picLocks noChangeAspect="1" noChangeArrowheads="1"/>
          </p:cNvPicPr>
          <p:nvPr/>
        </p:nvPicPr>
        <p:blipFill>
          <a:blip r:embed="rId4" cstate="print"/>
          <a:srcRect l="12499" t="6060" r="9091" b="6060"/>
          <a:stretch>
            <a:fillRect/>
          </a:stretch>
        </p:blipFill>
        <p:spPr bwMode="auto">
          <a:xfrm>
            <a:off x="6215074" y="3500438"/>
            <a:ext cx="2571768" cy="1561283"/>
          </a:xfrm>
          <a:prstGeom prst="rect">
            <a:avLst/>
          </a:prstGeom>
          <a:noFill/>
        </p:spPr>
      </p:pic>
      <p:pic>
        <p:nvPicPr>
          <p:cNvPr id="25606" name="Picture 6" descr="https://fs.znanio.ru/d5af0e/0a/5c/514b945e6d07bdc8977c105e38bcc9d9db.jpg"/>
          <p:cNvPicPr>
            <a:picLocks noChangeAspect="1" noChangeArrowheads="1"/>
          </p:cNvPicPr>
          <p:nvPr/>
        </p:nvPicPr>
        <p:blipFill>
          <a:blip r:embed="rId5" cstate="print"/>
          <a:srcRect t="19586" b="5986"/>
          <a:stretch>
            <a:fillRect/>
          </a:stretch>
        </p:blipFill>
        <p:spPr bwMode="auto">
          <a:xfrm>
            <a:off x="1428728" y="5357826"/>
            <a:ext cx="2427341" cy="1357322"/>
          </a:xfrm>
          <a:prstGeom prst="rect">
            <a:avLst/>
          </a:prstGeom>
          <a:noFill/>
        </p:spPr>
      </p:pic>
      <p:pic>
        <p:nvPicPr>
          <p:cNvPr id="25608" name="Picture 8" descr="https://myslide.ru/documents_7/2c54d472ad910bb12457f32573f355ec/img14.jpg"/>
          <p:cNvPicPr>
            <a:picLocks noChangeAspect="1" noChangeArrowheads="1"/>
          </p:cNvPicPr>
          <p:nvPr/>
        </p:nvPicPr>
        <p:blipFill>
          <a:blip r:embed="rId6" cstate="print"/>
          <a:srcRect l="8899" t="7854" r="1570" b="8375"/>
          <a:stretch>
            <a:fillRect/>
          </a:stretch>
        </p:blipFill>
        <p:spPr bwMode="auto">
          <a:xfrm>
            <a:off x="3214678" y="3857628"/>
            <a:ext cx="2643206" cy="1214446"/>
          </a:xfrm>
          <a:prstGeom prst="rect">
            <a:avLst/>
          </a:prstGeom>
          <a:noFill/>
        </p:spPr>
      </p:pic>
      <p:pic>
        <p:nvPicPr>
          <p:cNvPr id="25610" name="Picture 10" descr="https://ds04.infourok.ru/uploads/ex/0094/000962eb-286d32c7/img16.jpg"/>
          <p:cNvPicPr>
            <a:picLocks noChangeAspect="1" noChangeArrowheads="1"/>
          </p:cNvPicPr>
          <p:nvPr/>
        </p:nvPicPr>
        <p:blipFill>
          <a:blip r:embed="rId7" cstate="print"/>
          <a:srcRect l="4375" t="27500" r="5623" b="9999"/>
          <a:stretch>
            <a:fillRect/>
          </a:stretch>
        </p:blipFill>
        <p:spPr bwMode="auto">
          <a:xfrm>
            <a:off x="4643438" y="5146464"/>
            <a:ext cx="3286148" cy="171153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85728"/>
            <a:ext cx="8643998" cy="6370975"/>
          </a:xfrm>
          <a:prstGeom prst="rect">
            <a:avLst/>
          </a:prstGeom>
        </p:spPr>
        <p:txBody>
          <a:bodyPr wrap="square">
            <a:spAutoFit/>
          </a:bodyPr>
          <a:lstStyle/>
          <a:p>
            <a:pPr algn="ctr"/>
            <a:r>
              <a:rPr lang="ru-RU" sz="3600" b="1" dirty="0" smtClean="0">
                <a:solidFill>
                  <a:srgbClr val="7030A0"/>
                </a:solidFill>
                <a:latin typeface="Arial Narrow" pitchFamily="34" charset="0"/>
              </a:rPr>
              <a:t>Информационно – компьютерные технологии </a:t>
            </a:r>
          </a:p>
          <a:p>
            <a:pPr algn="ctr"/>
            <a:r>
              <a:rPr lang="ru-RU" sz="2800" dirty="0" smtClean="0">
                <a:latin typeface="Arial Narrow" pitchFamily="34" charset="0"/>
              </a:rPr>
              <a:t>Компьютерные игровые комплексы (КИК) – одна из современных форм работы, в которой взаимоотношения взрослого и ребенка выстраиваются посредством технических видов коммуникации, позволяющих не только общаться в равных условиях, но и систематизировать знания, закреплять умения, свободно их использовать в самостоятельной жизнедеятельности. Наряду с использованием развивающих компьютерных игр для дошкольников педагоги создают компьютерные презентации с использованием </a:t>
            </a:r>
            <a:r>
              <a:rPr lang="ru-RU" sz="2800" dirty="0" err="1" smtClean="0">
                <a:latin typeface="Arial Narrow" pitchFamily="34" charset="0"/>
              </a:rPr>
              <a:t>мультимедийного</a:t>
            </a:r>
            <a:r>
              <a:rPr lang="ru-RU" sz="2800" dirty="0" smtClean="0">
                <a:latin typeface="Arial Narrow" pitchFamily="34" charset="0"/>
              </a:rPr>
              <a:t> оборудования (проектор, экран), что повышает интерес детей к изучаемому материалу</a:t>
            </a:r>
            <a:endParaRPr lang="ru-RU" sz="2800" dirty="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85729"/>
            <a:ext cx="8643998" cy="5816977"/>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проблемного обучения </a:t>
            </a:r>
          </a:p>
          <a:p>
            <a:endParaRPr lang="ru-RU" sz="2800" dirty="0" smtClean="0">
              <a:latin typeface="Arial Narrow" pitchFamily="34" charset="0"/>
            </a:endParaRPr>
          </a:p>
          <a:p>
            <a:r>
              <a:rPr lang="ru-RU" sz="2800" dirty="0" smtClean="0">
                <a:latin typeface="Arial Narrow" pitchFamily="34" charset="0"/>
              </a:rPr>
              <a:t>Технология, которая предполагает создание под руководством воспитателя проблемных ситуаций и активную самостоятельную деятельность воспитанников, в результате чего и происходит речевое развитие. Педагог выступает не жестким руководителем, а организатором совместной образовательной деятельности, который сопровождает и помогает ребенку стать </a:t>
            </a:r>
          </a:p>
          <a:p>
            <a:r>
              <a:rPr lang="ru-RU" sz="2800" dirty="0" smtClean="0">
                <a:latin typeface="Arial Narrow" pitchFamily="34" charset="0"/>
              </a:rPr>
              <a:t>активным коммуникатором. </a:t>
            </a:r>
          </a:p>
          <a:p>
            <a:r>
              <a:rPr lang="ru-RU" sz="2800" dirty="0" smtClean="0">
                <a:latin typeface="Arial Narrow" pitchFamily="34" charset="0"/>
              </a:rPr>
              <a:t>Педагогам полезно иметь </a:t>
            </a:r>
          </a:p>
          <a:p>
            <a:r>
              <a:rPr lang="ru-RU" sz="2800" dirty="0" smtClean="0">
                <a:latin typeface="Arial Narrow" pitchFamily="34" charset="0"/>
              </a:rPr>
              <a:t>картотеку проблемных</a:t>
            </a:r>
          </a:p>
          <a:p>
            <a:r>
              <a:rPr lang="ru-RU" sz="2800" dirty="0" smtClean="0">
                <a:latin typeface="Arial Narrow" pitchFamily="34" charset="0"/>
              </a:rPr>
              <a:t> ситуаций и вопросов.</a:t>
            </a:r>
            <a:endParaRPr lang="ru-RU" sz="2800" dirty="0">
              <a:latin typeface="Arial Narrow" pitchFamily="34" charset="0"/>
            </a:endParaRPr>
          </a:p>
        </p:txBody>
      </p:sp>
      <p:pic>
        <p:nvPicPr>
          <p:cNvPr id="14338" name="Picture 2" descr="http://player.myshared.ru/104/1405549/slides/slide_12.jpg"/>
          <p:cNvPicPr>
            <a:picLocks noChangeAspect="1" noChangeArrowheads="1"/>
          </p:cNvPicPr>
          <p:nvPr/>
        </p:nvPicPr>
        <p:blipFill>
          <a:blip r:embed="rId3"/>
          <a:srcRect l="56250" t="56250" r="5312" b="4999"/>
          <a:stretch>
            <a:fillRect/>
          </a:stretch>
        </p:blipFill>
        <p:spPr bwMode="auto">
          <a:xfrm>
            <a:off x="5214942" y="3906414"/>
            <a:ext cx="3714776" cy="28087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357166"/>
            <a:ext cx="8715436" cy="6001643"/>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проблемного обучения</a:t>
            </a:r>
          </a:p>
          <a:p>
            <a:pPr algn="ctr"/>
            <a:r>
              <a:rPr lang="ru-RU" dirty="0" smtClean="0">
                <a:latin typeface="Arial Narrow" pitchFamily="34" charset="0"/>
              </a:rPr>
              <a:t> </a:t>
            </a:r>
            <a:r>
              <a:rPr lang="ru-RU" sz="2400" i="1" dirty="0" smtClean="0">
                <a:solidFill>
                  <a:srgbClr val="FF0000"/>
                </a:solidFill>
                <a:latin typeface="Arial Narrow" pitchFamily="34" charset="0"/>
              </a:rPr>
              <a:t>Существуют следующие формы организации проблемного обучения: </a:t>
            </a:r>
          </a:p>
          <a:p>
            <a:pPr algn="ctr"/>
            <a:r>
              <a:rPr lang="ru-RU" sz="2400" i="1" dirty="0" smtClean="0">
                <a:solidFill>
                  <a:srgbClr val="FF0000"/>
                </a:solidFill>
                <a:latin typeface="Arial Narrow" pitchFamily="34" charset="0"/>
              </a:rPr>
              <a:t>Проблемный вопрос, проблемная задача, проблемная ситуация </a:t>
            </a:r>
          </a:p>
          <a:p>
            <a:pPr algn="ctr"/>
            <a:r>
              <a:rPr lang="ru-RU" sz="2000" b="1" dirty="0" smtClean="0">
                <a:latin typeface="Arial Narrow" pitchFamily="34" charset="0"/>
              </a:rPr>
              <a:t>Проблемный вопрос </a:t>
            </a:r>
            <a:r>
              <a:rPr lang="ru-RU" sz="2000" dirty="0" smtClean="0">
                <a:latin typeface="Arial Narrow" pitchFamily="34" charset="0"/>
              </a:rPr>
              <a:t>- не просто воспроизведение знания, которое уже знакомо детям, а поиск ответа на основе рассуждения. Как вы думаете, почему в природе можно встретить ящериц и зеленого цвета и желтовато- коричневого?, Почему на участке одни лужи высохли быстро, а другие долго не высыхают? Т.е., вопрос Когда опадают листья? –предполагает конкретный ответ на основе знаний –это просто вопрос. А вопрос Почему осенью опадают листья? является проблемным, т.к. требует от детей при ответе на него рассуждений.</a:t>
            </a:r>
          </a:p>
          <a:p>
            <a:pPr algn="ctr"/>
            <a:r>
              <a:rPr lang="ru-RU" sz="2000" dirty="0" smtClean="0">
                <a:latin typeface="Arial Narrow" pitchFamily="34" charset="0"/>
              </a:rPr>
              <a:t> </a:t>
            </a:r>
            <a:r>
              <a:rPr lang="ru-RU" sz="2000" b="1" dirty="0" smtClean="0">
                <a:latin typeface="Arial Narrow" pitchFamily="34" charset="0"/>
              </a:rPr>
              <a:t>Проблемная задача </a:t>
            </a:r>
            <a:r>
              <a:rPr lang="ru-RU" sz="2000" dirty="0" smtClean="0">
                <a:latin typeface="Arial Narrow" pitchFamily="34" charset="0"/>
              </a:rPr>
              <a:t>- есть условие (описание) и есть вопрос. </a:t>
            </a:r>
            <a:r>
              <a:rPr lang="ru-RU" sz="2000" b="1" i="1" dirty="0" smtClean="0">
                <a:latin typeface="Arial Narrow" pitchFamily="34" charset="0"/>
              </a:rPr>
              <a:t>Пример:</a:t>
            </a:r>
            <a:r>
              <a:rPr lang="ru-RU" sz="2000" dirty="0" smtClean="0">
                <a:latin typeface="Arial Narrow" pitchFamily="34" charset="0"/>
              </a:rPr>
              <a:t> Буратино уронил ключ в воду, его надо достать, но прыгнув в воду, Буратино всплывает. Как ему помочь? Дети рассуждают: Буратино сделан из дерева, а деревянные предметы в воде не тону», Дерево легче воды, поэтому Буратино не можем утонуть. Дети демонстрируют имеющиеся у них знания о свойствах дерева, а затем в силу своих творческих способностей приходят к поиску ответа: Можно искать ключ на дне магнитом на веревочке, если ключ металлический, Можно взять в руки груз, например, камень, а потом его оставить на дне и всплыть.</a:t>
            </a:r>
            <a:endParaRPr lang="ru-RU" sz="2000" dirty="0">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500034" y="214290"/>
            <a:ext cx="8286808" cy="6555641"/>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проблемного обучения </a:t>
            </a:r>
          </a:p>
          <a:p>
            <a:pPr algn="ctr"/>
            <a:r>
              <a:rPr lang="ru-RU" sz="2400" b="1" i="1" dirty="0" smtClean="0">
                <a:latin typeface="Arial Narrow" pitchFamily="34" charset="0"/>
              </a:rPr>
              <a:t>Проблемная ситуация </a:t>
            </a:r>
            <a:r>
              <a:rPr lang="ru-RU" sz="2400" dirty="0" smtClean="0">
                <a:latin typeface="Arial Narrow" pitchFamily="34" charset="0"/>
              </a:rPr>
              <a:t>- наиболее сложная форма проблемного обучения. При решении проблемной ситуации возникает состояние умственного затруднения детей, вызванное недостаточностью ранее усвоенных ими знаний и способов деятельности.</a:t>
            </a:r>
          </a:p>
          <a:p>
            <a:pPr algn="ctr"/>
            <a:r>
              <a:rPr lang="ru-RU" sz="2400" dirty="0" smtClean="0">
                <a:latin typeface="Arial Narrow" pitchFamily="34" charset="0"/>
              </a:rPr>
              <a:t> </a:t>
            </a:r>
            <a:r>
              <a:rPr lang="ru-RU" sz="2400" b="1" i="1" dirty="0" smtClean="0">
                <a:latin typeface="Arial Narrow" pitchFamily="34" charset="0"/>
              </a:rPr>
              <a:t>Пример,</a:t>
            </a:r>
            <a:r>
              <a:rPr lang="ru-RU" sz="2400" dirty="0" smtClean="0">
                <a:latin typeface="Arial Narrow" pitchFamily="34" charset="0"/>
              </a:rPr>
              <a:t> Металлические предметы в воде тонут, но корабль, построенный из металла, плавает. Возникает противоречие, неопределенность, почему? Для того, чтобы решить данную проблемную ситуацию, педагог организует ряд опытов с предметами, демонстрируя, что металлическая гирька, опущенная в воду сразу тонет, но эта же гирька, положенная на металлическую крышку, не тонет. Почему? Что удерживает ее на воде? Воспитатель вопросами наталкивает детей на поиск ответа, обращая внимание, что крышка заполнена воздухом, т.к. есть бортики. Рассматривая корабль, дети приходят к выводу, что его подводная часть полая, наполнена воздухом, поэтому корабль, сделанный из металла, не тонет.</a:t>
            </a:r>
            <a:endParaRPr lang="ru-RU" sz="2400"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28596" y="428604"/>
            <a:ext cx="8358246" cy="5570756"/>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Технологии обучения образной речи </a:t>
            </a:r>
          </a:p>
          <a:p>
            <a:pPr algn="ctr"/>
            <a:endParaRPr lang="ru-RU" sz="3200" i="1" dirty="0" smtClean="0">
              <a:solidFill>
                <a:srgbClr val="FF0000"/>
              </a:solidFill>
              <a:latin typeface="Arial Narrow" pitchFamily="34" charset="0"/>
            </a:endParaRPr>
          </a:p>
          <a:p>
            <a:pPr algn="ctr"/>
            <a:r>
              <a:rPr lang="ru-RU" sz="3200" i="1" dirty="0" smtClean="0">
                <a:solidFill>
                  <a:srgbClr val="FF0000"/>
                </a:solidFill>
                <a:latin typeface="Arial Narrow" pitchFamily="34" charset="0"/>
              </a:rPr>
              <a:t>Обучение детей составлению творческих рассказов по картине: </a:t>
            </a:r>
          </a:p>
          <a:p>
            <a:r>
              <a:rPr lang="ru-RU" sz="3200" dirty="0" smtClean="0">
                <a:latin typeface="Arial Narrow" pitchFamily="34" charset="0"/>
              </a:rPr>
              <a:t>Это обучение основывается на алгоритмах мышления в процессе их совместной деятельности с педагогом посредством системы игровых упражнений. Ребенок составляет </a:t>
            </a:r>
          </a:p>
          <a:p>
            <a:r>
              <a:rPr lang="ru-RU" sz="3200" dirty="0" smtClean="0">
                <a:latin typeface="Arial Narrow" pitchFamily="34" charset="0"/>
              </a:rPr>
              <a:t>творческие рассказы, сочинения </a:t>
            </a:r>
          </a:p>
          <a:p>
            <a:r>
              <a:rPr lang="ru-RU" sz="3200" dirty="0" smtClean="0">
                <a:latin typeface="Arial Narrow" pitchFamily="34" charset="0"/>
              </a:rPr>
              <a:t>реалистического и </a:t>
            </a:r>
          </a:p>
          <a:p>
            <a:r>
              <a:rPr lang="ru-RU" sz="3200" dirty="0" smtClean="0">
                <a:latin typeface="Arial Narrow" pitchFamily="34" charset="0"/>
              </a:rPr>
              <a:t>фантастического характера</a:t>
            </a:r>
            <a:endParaRPr lang="ru-RU" sz="3200" dirty="0">
              <a:latin typeface="Arial Narrow" pitchFamily="34" charset="0"/>
            </a:endParaRPr>
          </a:p>
        </p:txBody>
      </p:sp>
      <p:pic>
        <p:nvPicPr>
          <p:cNvPr id="16386" name="Picture 2" descr="http://player.myshared.ru/104/1405549/slides/slide_15.jpg"/>
          <p:cNvPicPr>
            <a:picLocks noChangeAspect="1" noChangeArrowheads="1"/>
          </p:cNvPicPr>
          <p:nvPr/>
        </p:nvPicPr>
        <p:blipFill>
          <a:blip r:embed="rId3"/>
          <a:srcRect l="57188" t="43750" r="3437" b="11249"/>
          <a:stretch>
            <a:fillRect/>
          </a:stretch>
        </p:blipFill>
        <p:spPr bwMode="auto">
          <a:xfrm>
            <a:off x="5857884" y="4071942"/>
            <a:ext cx="3000396" cy="25717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42844" y="214290"/>
            <a:ext cx="8786874" cy="6309420"/>
          </a:xfrm>
          <a:prstGeom prst="rect">
            <a:avLst/>
          </a:prstGeom>
        </p:spPr>
        <p:txBody>
          <a:bodyPr wrap="square">
            <a:spAutoFit/>
          </a:bodyPr>
          <a:lstStyle/>
          <a:p>
            <a:pPr algn="ctr"/>
            <a:r>
              <a:rPr lang="ru-RU" sz="3600" dirty="0" smtClean="0">
                <a:solidFill>
                  <a:srgbClr val="7030A0"/>
                </a:solidFill>
                <a:latin typeface="Arial Narrow" pitchFamily="34" charset="0"/>
              </a:rPr>
              <a:t>Технологии обучения образной речи </a:t>
            </a:r>
          </a:p>
          <a:p>
            <a:pPr algn="ctr"/>
            <a:r>
              <a:rPr lang="ru-RU" sz="2400" dirty="0" smtClean="0">
                <a:solidFill>
                  <a:srgbClr val="FF0000"/>
                </a:solidFill>
                <a:latin typeface="Arial Narrow" pitchFamily="34" charset="0"/>
              </a:rPr>
              <a:t>Технология обучения детей составлению сравнений </a:t>
            </a:r>
          </a:p>
          <a:p>
            <a:pPr algn="ctr">
              <a:buFontTx/>
              <a:buChar char="-"/>
            </a:pPr>
            <a:r>
              <a:rPr lang="ru-RU" sz="2400" dirty="0" smtClean="0">
                <a:latin typeface="Arial Narrow" pitchFamily="34" charset="0"/>
              </a:rPr>
              <a:t>обогащает речь, способствует мотивации развития речевой и мыслительной деятельности. </a:t>
            </a:r>
          </a:p>
          <a:p>
            <a:pPr algn="ctr">
              <a:buFontTx/>
              <a:buChar char="-"/>
            </a:pPr>
            <a:r>
              <a:rPr lang="ru-RU" sz="2400" i="1" dirty="0" smtClean="0">
                <a:solidFill>
                  <a:srgbClr val="FF0000"/>
                </a:solidFill>
                <a:latin typeface="Arial Narrow" pitchFamily="34" charset="0"/>
              </a:rPr>
              <a:t>В младшем возрасте </a:t>
            </a:r>
            <a:r>
              <a:rPr lang="ru-RU" sz="2400" dirty="0" smtClean="0">
                <a:latin typeface="Arial Narrow" pitchFamily="34" charset="0"/>
              </a:rPr>
              <a:t>дети сравнивают по признаку цвета, формы, вкуса, звука, температуры и др. (Мячик по форме круглый, такой же круглый по форме, как яблоко. Далее предлагается детям назвать круглые объекты) </a:t>
            </a:r>
          </a:p>
          <a:p>
            <a:pPr algn="ctr">
              <a:buFontTx/>
              <a:buChar char="-"/>
            </a:pPr>
            <a:r>
              <a:rPr lang="ru-RU" sz="2400" i="1" dirty="0" smtClean="0">
                <a:solidFill>
                  <a:srgbClr val="FF0000"/>
                </a:solidFill>
                <a:latin typeface="Arial Narrow" pitchFamily="34" charset="0"/>
              </a:rPr>
              <a:t>В среднем возрасте </a:t>
            </a:r>
            <a:r>
              <a:rPr lang="ru-RU" sz="2400" i="1" dirty="0" smtClean="0">
                <a:latin typeface="Arial Narrow" pitchFamily="34" charset="0"/>
              </a:rPr>
              <a:t>детям</a:t>
            </a:r>
            <a:r>
              <a:rPr lang="ru-RU" sz="2400" dirty="0" smtClean="0">
                <a:latin typeface="Arial Narrow" pitchFamily="34" charset="0"/>
              </a:rPr>
              <a:t> дается больше самостоятельности при составлении сравнений, поощряется инициатива в выборе признака, подлежащего сравнению. </a:t>
            </a:r>
          </a:p>
          <a:p>
            <a:pPr algn="ctr">
              <a:buFontTx/>
              <a:buChar char="-"/>
            </a:pPr>
            <a:r>
              <a:rPr lang="ru-RU" sz="2400" i="1" dirty="0" smtClean="0">
                <a:solidFill>
                  <a:srgbClr val="FF0000"/>
                </a:solidFill>
                <a:latin typeface="Arial Narrow" pitchFamily="34" charset="0"/>
              </a:rPr>
              <a:t>В старшем возрасте </a:t>
            </a:r>
            <a:r>
              <a:rPr lang="ru-RU" sz="2400" dirty="0" smtClean="0">
                <a:latin typeface="Arial Narrow" pitchFamily="34" charset="0"/>
              </a:rPr>
              <a:t>дети учатся самостоятельно делать сравнения по заданному воспитателем признаку. </a:t>
            </a:r>
          </a:p>
          <a:p>
            <a:pPr algn="ctr">
              <a:buFontTx/>
              <a:buChar char="-"/>
            </a:pPr>
            <a:r>
              <a:rPr lang="ru-RU" sz="2000" dirty="0" smtClean="0">
                <a:latin typeface="Arial Narrow" pitchFamily="34" charset="0"/>
              </a:rPr>
              <a:t>Модель: Воспитатель указывает на объект (дерево) и просит сделать сравнения с другими объектами (цвету, форме, действию и т.д.). Ребенок сам выбирает какие-либо значения данного признака ( дерево по цвету золотистое, как монетки. Воспитатель задал признак цвета, а его значение – «золотистое» - выбрано ребенком)</a:t>
            </a:r>
            <a:endParaRPr lang="ru-RU" sz="2000" dirty="0">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14290"/>
            <a:ext cx="8715436" cy="5447645"/>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Технологии обучения образной речи </a:t>
            </a:r>
          </a:p>
          <a:p>
            <a:r>
              <a:rPr lang="ru-RU" sz="2400" dirty="0" smtClean="0">
                <a:latin typeface="Arial Narrow" pitchFamily="34" charset="0"/>
              </a:rPr>
              <a:t>Технология обучения детей составлению метафор </a:t>
            </a:r>
          </a:p>
          <a:p>
            <a:r>
              <a:rPr lang="ru-RU" sz="2400" dirty="0" smtClean="0">
                <a:latin typeface="Arial Narrow" pitchFamily="34" charset="0"/>
              </a:rPr>
              <a:t>Прием составления метафоры: </a:t>
            </a:r>
          </a:p>
          <a:p>
            <a:pPr marL="457200" indent="-457200">
              <a:buAutoNum type="arabicPeriod"/>
            </a:pPr>
            <a:r>
              <a:rPr lang="ru-RU" sz="2400" dirty="0" smtClean="0">
                <a:latin typeface="Arial Narrow" pitchFamily="34" charset="0"/>
              </a:rPr>
              <a:t>Берется объект 1 (радуга). Про него и будет составлена метафора.</a:t>
            </a:r>
          </a:p>
          <a:p>
            <a:pPr marL="457200" indent="-457200"/>
            <a:r>
              <a:rPr lang="ru-RU" sz="2400" dirty="0" smtClean="0">
                <a:latin typeface="Arial Narrow" pitchFamily="34" charset="0"/>
              </a:rPr>
              <a:t>2.    У него выявляется специфическое свойство (разноцветная). </a:t>
            </a:r>
          </a:p>
          <a:p>
            <a:pPr marL="457200" indent="-457200"/>
            <a:r>
              <a:rPr lang="ru-RU" sz="2400" dirty="0" smtClean="0">
                <a:latin typeface="Arial Narrow" pitchFamily="34" charset="0"/>
              </a:rPr>
              <a:t>3. Выбирается объект 2 с таким же свойством (цветочная поляна).</a:t>
            </a:r>
          </a:p>
          <a:p>
            <a:pPr marL="457200" indent="-457200"/>
            <a:r>
              <a:rPr lang="ru-RU" sz="2400" dirty="0" smtClean="0">
                <a:latin typeface="Arial Narrow" pitchFamily="34" charset="0"/>
              </a:rPr>
              <a:t> 4. Определяется место расположения объекта 1 (небо после дождя).</a:t>
            </a:r>
          </a:p>
          <a:p>
            <a:pPr marL="457200" indent="-457200"/>
            <a:r>
              <a:rPr lang="ru-RU" sz="2400" dirty="0" smtClean="0">
                <a:latin typeface="Arial Narrow" pitchFamily="34" charset="0"/>
              </a:rPr>
              <a:t> 5. Для метафорической фразы необходимо взять объект 2 и указать место расположения </a:t>
            </a:r>
          </a:p>
          <a:p>
            <a:pPr marL="457200" indent="-457200"/>
            <a:r>
              <a:rPr lang="ru-RU" sz="2400" dirty="0" smtClean="0">
                <a:latin typeface="Arial Narrow" pitchFamily="34" charset="0"/>
              </a:rPr>
              <a:t>объекта 1 (цветочная поляна - небо </a:t>
            </a:r>
          </a:p>
          <a:p>
            <a:pPr marL="457200" indent="-457200"/>
            <a:r>
              <a:rPr lang="ru-RU" sz="2400" dirty="0" smtClean="0">
                <a:latin typeface="Arial Narrow" pitchFamily="34" charset="0"/>
              </a:rPr>
              <a:t>после дождя). </a:t>
            </a:r>
          </a:p>
          <a:p>
            <a:pPr marL="457200" indent="-457200"/>
            <a:r>
              <a:rPr lang="ru-RU" sz="2400" dirty="0" smtClean="0">
                <a:latin typeface="Arial Narrow" pitchFamily="34" charset="0"/>
              </a:rPr>
              <a:t>6. Составляется предложение с </a:t>
            </a:r>
          </a:p>
          <a:p>
            <a:pPr marL="457200" indent="-457200"/>
            <a:r>
              <a:rPr lang="ru-RU" sz="2400" dirty="0" smtClean="0">
                <a:latin typeface="Arial Narrow" pitchFamily="34" charset="0"/>
              </a:rPr>
              <a:t>этими словами: цветочная небесная </a:t>
            </a:r>
          </a:p>
          <a:p>
            <a:pPr marL="457200" indent="-457200"/>
            <a:r>
              <a:rPr lang="ru-RU" sz="2400" dirty="0" smtClean="0">
                <a:latin typeface="Arial Narrow" pitchFamily="34" charset="0"/>
              </a:rPr>
              <a:t>поляна ярко засияла после дождя</a:t>
            </a:r>
            <a:endParaRPr lang="ru-RU" sz="2400" dirty="0">
              <a:latin typeface="Arial Narrow" pitchFamily="34" charset="0"/>
            </a:endParaRPr>
          </a:p>
        </p:txBody>
      </p:sp>
      <p:pic>
        <p:nvPicPr>
          <p:cNvPr id="8194" name="Picture 2" descr="Фестиваль детских рисунков / Радуга."/>
          <p:cNvPicPr>
            <a:picLocks noChangeAspect="1" noChangeArrowheads="1"/>
          </p:cNvPicPr>
          <p:nvPr/>
        </p:nvPicPr>
        <p:blipFill>
          <a:blip r:embed="rId3"/>
          <a:srcRect/>
          <a:stretch>
            <a:fillRect/>
          </a:stretch>
        </p:blipFill>
        <p:spPr bwMode="auto">
          <a:xfrm>
            <a:off x="4714876" y="3643314"/>
            <a:ext cx="4229100" cy="304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42844" y="142853"/>
            <a:ext cx="8786874" cy="6186309"/>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Технологии обучения образной речи</a:t>
            </a:r>
          </a:p>
          <a:p>
            <a:pPr algn="ctr"/>
            <a:r>
              <a:rPr lang="ru-RU" sz="2400" dirty="0" smtClean="0">
                <a:latin typeface="Arial Narrow" pitchFamily="34" charset="0"/>
              </a:rPr>
              <a:t> </a:t>
            </a:r>
            <a:r>
              <a:rPr lang="ru-RU" sz="2400" dirty="0" smtClean="0">
                <a:solidFill>
                  <a:srgbClr val="FF0000"/>
                </a:solidFill>
                <a:latin typeface="Arial Narrow" pitchFamily="34" charset="0"/>
              </a:rPr>
              <a:t>Технология обучения детей составлению загадок </a:t>
            </a:r>
          </a:p>
          <a:p>
            <a:pPr algn="ctr"/>
            <a:r>
              <a:rPr lang="ru-RU" sz="2400" dirty="0" smtClean="0">
                <a:latin typeface="Arial Narrow" pitchFamily="34" charset="0"/>
              </a:rPr>
              <a:t>-позволяет научить дошкольников составлять загадки. Здесь развиваются мыслительные операции ребенка, он получает радость от речевого творчества. Обучение детей составлению загадок начинается со средней группы. </a:t>
            </a:r>
          </a:p>
          <a:p>
            <a:r>
              <a:rPr lang="ru-RU" sz="2400" b="1" dirty="0" smtClean="0">
                <a:latin typeface="Arial Narrow" pitchFamily="34" charset="0"/>
              </a:rPr>
              <a:t>Модель:</a:t>
            </a:r>
            <a:r>
              <a:rPr lang="ru-RU" sz="2400" dirty="0" smtClean="0">
                <a:latin typeface="Arial Narrow" pitchFamily="34" charset="0"/>
              </a:rPr>
              <a:t> Детьми даются образные характеристики по заданным воспитателем признакам. Ребенок, сравнивая один объект с каким-либо другим объектом, находит между ними общее и различное.</a:t>
            </a:r>
          </a:p>
          <a:p>
            <a:r>
              <a:rPr lang="ru-RU" sz="2400" dirty="0" smtClean="0">
                <a:latin typeface="Arial Narrow" pitchFamily="34" charset="0"/>
              </a:rPr>
              <a:t> </a:t>
            </a:r>
            <a:r>
              <a:rPr lang="ru-RU" sz="2400" b="1" dirty="0" smtClean="0">
                <a:latin typeface="Arial Narrow" pitchFamily="34" charset="0"/>
              </a:rPr>
              <a:t>Пример составления загадки про гриб:</a:t>
            </a:r>
            <a:r>
              <a:rPr lang="ru-RU" sz="2400" dirty="0" smtClean="0">
                <a:latin typeface="Arial Narrow" pitchFamily="34" charset="0"/>
              </a:rPr>
              <a:t> </a:t>
            </a:r>
          </a:p>
          <a:p>
            <a:pPr>
              <a:buFontTx/>
              <a:buChar char="-"/>
            </a:pPr>
            <a:r>
              <a:rPr lang="ru-RU" i="1" dirty="0" smtClean="0">
                <a:latin typeface="Arial Narrow" pitchFamily="34" charset="0"/>
              </a:rPr>
              <a:t>На что похож гриб? - На гнома.</a:t>
            </a:r>
          </a:p>
          <a:p>
            <a:pPr>
              <a:buFontTx/>
              <a:buChar char="-"/>
            </a:pPr>
            <a:r>
              <a:rPr lang="ru-RU" i="1" dirty="0" smtClean="0">
                <a:latin typeface="Arial Narrow" pitchFamily="34" charset="0"/>
              </a:rPr>
              <a:t> - А чем отличается от гнома? </a:t>
            </a:r>
          </a:p>
          <a:p>
            <a:pPr>
              <a:buFontTx/>
              <a:buChar char="-"/>
            </a:pPr>
            <a:r>
              <a:rPr lang="ru-RU" i="1" dirty="0" smtClean="0">
                <a:latin typeface="Arial Narrow" pitchFamily="34" charset="0"/>
              </a:rPr>
              <a:t>- У гриба нет бороды.</a:t>
            </a:r>
          </a:p>
          <a:p>
            <a:pPr>
              <a:buFontTx/>
              <a:buChar char="-"/>
            </a:pPr>
            <a:r>
              <a:rPr lang="ru-RU" i="1" dirty="0" smtClean="0">
                <a:latin typeface="Arial Narrow" pitchFamily="34" charset="0"/>
              </a:rPr>
              <a:t> - Еще на что похож?</a:t>
            </a:r>
          </a:p>
          <a:p>
            <a:pPr>
              <a:buFontTx/>
              <a:buChar char="-"/>
            </a:pPr>
            <a:r>
              <a:rPr lang="ru-RU" i="1" dirty="0" smtClean="0">
                <a:latin typeface="Arial Narrow" pitchFamily="34" charset="0"/>
              </a:rPr>
              <a:t> - На дом, но без окон. - А еще?</a:t>
            </a:r>
          </a:p>
          <a:p>
            <a:pPr>
              <a:buFontTx/>
              <a:buChar char="-"/>
            </a:pPr>
            <a:r>
              <a:rPr lang="ru-RU" i="1" dirty="0" smtClean="0">
                <a:latin typeface="Arial Narrow" pitchFamily="34" charset="0"/>
              </a:rPr>
              <a:t> - На зонтик, но у зонтика тоненькая ручка. </a:t>
            </a:r>
          </a:p>
          <a:p>
            <a:pPr>
              <a:buFontTx/>
              <a:buChar char="-"/>
            </a:pPr>
            <a:r>
              <a:rPr lang="ru-RU" i="1" dirty="0" smtClean="0">
                <a:latin typeface="Arial Narrow" pitchFamily="34" charset="0"/>
              </a:rPr>
              <a:t>Текст получившейся загадки: "Похож на гнома, но без бороды;</a:t>
            </a:r>
          </a:p>
          <a:p>
            <a:pPr>
              <a:buFontTx/>
              <a:buChar char="-"/>
            </a:pPr>
            <a:r>
              <a:rPr lang="ru-RU" i="1" dirty="0" smtClean="0">
                <a:latin typeface="Arial Narrow" pitchFamily="34" charset="0"/>
              </a:rPr>
              <a:t> похож на дом, но без окон; как зонтик, но на толстой ножке".</a:t>
            </a:r>
            <a:endParaRPr lang="ru-RU" i="1" dirty="0">
              <a:latin typeface="Arial Narrow" pitchFamily="34" charset="0"/>
            </a:endParaRPr>
          </a:p>
        </p:txBody>
      </p:sp>
      <p:pic>
        <p:nvPicPr>
          <p:cNvPr id="7170" name="Picture 2" descr="http://player.myshared.ru/104/1405549/slides/slide_18.jpg"/>
          <p:cNvPicPr>
            <a:picLocks noChangeAspect="1" noChangeArrowheads="1"/>
          </p:cNvPicPr>
          <p:nvPr/>
        </p:nvPicPr>
        <p:blipFill>
          <a:blip r:embed="rId3"/>
          <a:srcRect l="74063" t="52500" r="4374" b="12499"/>
          <a:stretch>
            <a:fillRect/>
          </a:stretch>
        </p:blipFill>
        <p:spPr bwMode="auto">
          <a:xfrm>
            <a:off x="6429388" y="3599830"/>
            <a:ext cx="2500330" cy="30438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285728"/>
            <a:ext cx="8572560" cy="6555641"/>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диалогового общения </a:t>
            </a:r>
          </a:p>
          <a:p>
            <a:r>
              <a:rPr lang="ru-RU" sz="3200" dirty="0" smtClean="0">
                <a:latin typeface="Arial Narrow" pitchFamily="34" charset="0"/>
              </a:rPr>
              <a:t>Технология направлена на формирование коммуникативной компетенции, в основе которой способность ребенка наладить общение с окружающими людьми при помощи вербальных и невербальных средств. </a:t>
            </a:r>
          </a:p>
          <a:p>
            <a:r>
              <a:rPr lang="ru-RU" sz="3200" dirty="0" smtClean="0">
                <a:latin typeface="Arial Narrow" pitchFamily="34" charset="0"/>
              </a:rPr>
              <a:t>Т.е. ведение диалога с детьми с помощью специально созданной </a:t>
            </a:r>
          </a:p>
          <a:p>
            <a:r>
              <a:rPr lang="ru-RU" sz="3200" dirty="0" smtClean="0">
                <a:latin typeface="Arial Narrow" pitchFamily="34" charset="0"/>
              </a:rPr>
              <a:t>диалогической среды, </a:t>
            </a:r>
          </a:p>
          <a:p>
            <a:r>
              <a:rPr lang="ru-RU" sz="3200" dirty="0" smtClean="0">
                <a:latin typeface="Arial Narrow" pitchFamily="34" charset="0"/>
              </a:rPr>
              <a:t>свободы и спонтанности, </a:t>
            </a:r>
          </a:p>
          <a:p>
            <a:r>
              <a:rPr lang="ru-RU" sz="3200" dirty="0" smtClean="0">
                <a:latin typeface="Arial Narrow" pitchFamily="34" charset="0"/>
              </a:rPr>
              <a:t>эмоционально-чувственной </a:t>
            </a:r>
          </a:p>
          <a:p>
            <a:r>
              <a:rPr lang="ru-RU" sz="3200" dirty="0" smtClean="0">
                <a:latin typeface="Arial Narrow" pitchFamily="34" charset="0"/>
              </a:rPr>
              <a:t>сферы и комфорта </a:t>
            </a:r>
          </a:p>
          <a:p>
            <a:r>
              <a:rPr lang="ru-RU" sz="3200" dirty="0" smtClean="0">
                <a:latin typeface="Arial Narrow" pitchFamily="34" charset="0"/>
              </a:rPr>
              <a:t>взаимодействия участников ОП</a:t>
            </a:r>
            <a:endParaRPr lang="ru-RU" sz="3200" dirty="0">
              <a:latin typeface="Arial Narrow" pitchFamily="34" charset="0"/>
            </a:endParaRPr>
          </a:p>
        </p:txBody>
      </p:sp>
      <p:pic>
        <p:nvPicPr>
          <p:cNvPr id="6148" name="Picture 4" descr="http://player.myshared.ru/104/1405549/slides/slide_19.jpg"/>
          <p:cNvPicPr>
            <a:picLocks noChangeAspect="1" noChangeArrowheads="1"/>
          </p:cNvPicPr>
          <p:nvPr/>
        </p:nvPicPr>
        <p:blipFill>
          <a:blip r:embed="rId3"/>
          <a:srcRect l="52500" t="48750" r="6249" b="10000"/>
          <a:stretch>
            <a:fillRect/>
          </a:stretch>
        </p:blipFill>
        <p:spPr bwMode="auto">
          <a:xfrm>
            <a:off x="5405443" y="4000504"/>
            <a:ext cx="3524275" cy="264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571472" y="714356"/>
            <a:ext cx="8072494" cy="5078313"/>
          </a:xfrm>
          <a:prstGeom prst="rect">
            <a:avLst/>
          </a:prstGeom>
        </p:spPr>
        <p:txBody>
          <a:bodyPr wrap="square">
            <a:spAutoFit/>
          </a:bodyPr>
          <a:lstStyle/>
          <a:p>
            <a:pPr algn="ctr"/>
            <a:r>
              <a:rPr lang="ru-RU" sz="3600" dirty="0" smtClean="0">
                <a:latin typeface="Arial Narrow" pitchFamily="34" charset="0"/>
              </a:rPr>
              <a:t>В условиях реализации ФГОС ДО принципиально новой является необходимость решения речевых задач в контексте детской деятельности </a:t>
            </a:r>
          </a:p>
          <a:p>
            <a:pPr algn="ctr"/>
            <a:r>
              <a:rPr lang="ru-RU" sz="3600" dirty="0" smtClean="0">
                <a:latin typeface="Arial Narrow" pitchFamily="34" charset="0"/>
              </a:rPr>
              <a:t>(игры, детского исследования, труда, экспериментирования), не переводя ее в учебную по форме и методам воздействия. Это требует внедрения новых технологий речевого развития дошкольников</a:t>
            </a:r>
            <a:endParaRPr lang="ru-RU" sz="3600" dirty="0">
              <a:latin typeface="Arial Narrow"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428603"/>
            <a:ext cx="8715436" cy="5816977"/>
          </a:xfrm>
          <a:prstGeom prst="rect">
            <a:avLst/>
          </a:prstGeom>
        </p:spPr>
        <p:txBody>
          <a:bodyPr wrap="square">
            <a:spAutoFit/>
          </a:bodyPr>
          <a:lstStyle/>
          <a:p>
            <a:pPr algn="ctr"/>
            <a:r>
              <a:rPr lang="ru-RU" sz="3600" b="1" dirty="0" err="1" smtClean="0">
                <a:solidFill>
                  <a:srgbClr val="7030A0"/>
                </a:solidFill>
                <a:latin typeface="Arial Narrow" pitchFamily="34" charset="0"/>
              </a:rPr>
              <a:t>Синквейн</a:t>
            </a:r>
            <a:endParaRPr lang="ru-RU" sz="3600" b="1" dirty="0" smtClean="0">
              <a:solidFill>
                <a:srgbClr val="7030A0"/>
              </a:solidFill>
              <a:latin typeface="Arial Narrow" pitchFamily="34" charset="0"/>
            </a:endParaRPr>
          </a:p>
          <a:p>
            <a:r>
              <a:rPr lang="ru-RU" sz="2400" dirty="0" smtClean="0">
                <a:latin typeface="Arial Narrow" pitchFamily="34" charset="0"/>
              </a:rPr>
              <a:t> Новая технология в развитии речи дошкольников.</a:t>
            </a:r>
          </a:p>
          <a:p>
            <a:r>
              <a:rPr lang="ru-RU" sz="2400" dirty="0" smtClean="0">
                <a:latin typeface="Arial Narrow" pitchFamily="34" charset="0"/>
              </a:rPr>
              <a:t> </a:t>
            </a:r>
            <a:r>
              <a:rPr lang="ru-RU" sz="2400" dirty="0" err="1" smtClean="0">
                <a:latin typeface="Arial Narrow" pitchFamily="34" charset="0"/>
              </a:rPr>
              <a:t>Синквейн</a:t>
            </a:r>
            <a:r>
              <a:rPr lang="ru-RU" sz="2400" dirty="0" smtClean="0">
                <a:latin typeface="Arial Narrow" pitchFamily="34" charset="0"/>
              </a:rPr>
              <a:t> (пер с франц.) - стихотворение без рифмы из пяти строк.</a:t>
            </a:r>
          </a:p>
          <a:p>
            <a:r>
              <a:rPr lang="ru-RU" sz="2400" dirty="0" smtClean="0">
                <a:latin typeface="Arial Narrow" pitchFamily="34" charset="0"/>
              </a:rPr>
              <a:t> Уже в дошкольном возрасте можно учить детей составлять </a:t>
            </a:r>
            <a:r>
              <a:rPr lang="ru-RU" sz="2400" dirty="0" err="1" smtClean="0">
                <a:latin typeface="Arial Narrow" pitchFamily="34" charset="0"/>
              </a:rPr>
              <a:t>синквейны</a:t>
            </a:r>
            <a:r>
              <a:rPr lang="ru-RU" sz="2400" dirty="0" smtClean="0">
                <a:latin typeface="Arial Narrow" pitchFamily="34" charset="0"/>
              </a:rPr>
              <a:t> в форме игры. </a:t>
            </a:r>
          </a:p>
          <a:p>
            <a:r>
              <a:rPr lang="ru-RU" sz="2400" b="1" i="1" dirty="0" smtClean="0">
                <a:latin typeface="Arial Narrow" pitchFamily="34" charset="0"/>
              </a:rPr>
              <a:t>Плюсы </a:t>
            </a:r>
            <a:r>
              <a:rPr lang="ru-RU" sz="2400" b="1" i="1" dirty="0" err="1" smtClean="0">
                <a:latin typeface="Arial Narrow" pitchFamily="34" charset="0"/>
              </a:rPr>
              <a:t>синквейна</a:t>
            </a:r>
            <a:r>
              <a:rPr lang="ru-RU" sz="2400" b="1" i="1" dirty="0" smtClean="0">
                <a:latin typeface="Arial Narrow" pitchFamily="34" charset="0"/>
              </a:rPr>
              <a:t>: </a:t>
            </a:r>
          </a:p>
          <a:p>
            <a:r>
              <a:rPr lang="ru-RU" sz="2400" dirty="0" smtClean="0">
                <a:latin typeface="Arial Narrow" pitchFamily="34" charset="0"/>
              </a:rPr>
              <a:t>несёт определенную эмоциональную окраску; формируются знания о предложении; соблюдается интонация; активизируется словарный запас; развивается навык использования в речи синонимов, антонимов; совершенствуется умение высказывать собственное отношение к чему-либо, осуществляется подготовка к краткому пересказу; дети учатся определять грамматическую основу предложений. Чтобы составить </a:t>
            </a:r>
            <a:r>
              <a:rPr lang="ru-RU" sz="2400" dirty="0" err="1" smtClean="0">
                <a:latin typeface="Arial Narrow" pitchFamily="34" charset="0"/>
              </a:rPr>
              <a:t>синквейн</a:t>
            </a:r>
            <a:r>
              <a:rPr lang="ru-RU" sz="2400" dirty="0" smtClean="0">
                <a:latin typeface="Arial Narrow" pitchFamily="34" charset="0"/>
              </a:rPr>
              <a:t>, нужно научиться находить в материале главные элементы, делать выводы и заключения, высказывать своё мнение, анализировать, обобщать, вычленять, объединять и кратко излагать.</a:t>
            </a:r>
            <a:endParaRPr lang="ru-RU" sz="2400"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214291"/>
            <a:ext cx="8572560" cy="6186309"/>
          </a:xfrm>
          <a:prstGeom prst="rect">
            <a:avLst/>
          </a:prstGeom>
        </p:spPr>
        <p:txBody>
          <a:bodyPr wrap="square">
            <a:spAutoFit/>
          </a:bodyPr>
          <a:lstStyle/>
          <a:p>
            <a:r>
              <a:rPr lang="ru-RU" sz="2800" b="1" dirty="0" smtClean="0">
                <a:solidFill>
                  <a:srgbClr val="7030A0"/>
                </a:solidFill>
                <a:latin typeface="Arial Narrow" pitchFamily="34" charset="0"/>
              </a:rPr>
              <a:t>Пример </a:t>
            </a:r>
            <a:r>
              <a:rPr lang="ru-RU" sz="2800" b="1" dirty="0" err="1" smtClean="0">
                <a:solidFill>
                  <a:srgbClr val="7030A0"/>
                </a:solidFill>
                <a:latin typeface="Arial Narrow" pitchFamily="34" charset="0"/>
              </a:rPr>
              <a:t>синквейна</a:t>
            </a:r>
            <a:r>
              <a:rPr lang="ru-RU" sz="2800" b="1" dirty="0" smtClean="0">
                <a:solidFill>
                  <a:srgbClr val="7030A0"/>
                </a:solidFill>
                <a:latin typeface="Arial Narrow" pitchFamily="34" charset="0"/>
              </a:rPr>
              <a:t> «Наша группа»: </a:t>
            </a:r>
          </a:p>
          <a:p>
            <a:r>
              <a:rPr lang="ru-RU" sz="2400" b="1" i="1" dirty="0" smtClean="0">
                <a:latin typeface="Arial Narrow" pitchFamily="34" charset="0"/>
              </a:rPr>
              <a:t>Наша группа</a:t>
            </a:r>
          </a:p>
          <a:p>
            <a:r>
              <a:rPr lang="ru-RU" sz="2400" dirty="0" smtClean="0">
                <a:latin typeface="Arial Narrow" pitchFamily="34" charset="0"/>
              </a:rPr>
              <a:t> </a:t>
            </a:r>
            <a:r>
              <a:rPr lang="ru-RU" sz="2000" dirty="0" smtClean="0">
                <a:latin typeface="Arial Narrow" pitchFamily="34" charset="0"/>
              </a:rPr>
              <a:t>(Первая строка– заголовок, тема, состоящие </a:t>
            </a:r>
          </a:p>
          <a:p>
            <a:r>
              <a:rPr lang="ru-RU" sz="2000" dirty="0" smtClean="0">
                <a:latin typeface="Arial Narrow" pitchFamily="34" charset="0"/>
              </a:rPr>
              <a:t>из одного слова (обычно существительное, </a:t>
            </a:r>
          </a:p>
          <a:p>
            <a:r>
              <a:rPr lang="ru-RU" sz="2000" dirty="0" smtClean="0">
                <a:latin typeface="Arial Narrow" pitchFamily="34" charset="0"/>
              </a:rPr>
              <a:t>Означающее  предмет или действие, о котором идёт речь )</a:t>
            </a:r>
          </a:p>
          <a:p>
            <a:r>
              <a:rPr lang="ru-RU" sz="2400" dirty="0" smtClean="0">
                <a:latin typeface="Arial Narrow" pitchFamily="34" charset="0"/>
              </a:rPr>
              <a:t> </a:t>
            </a:r>
            <a:r>
              <a:rPr lang="ru-RU" sz="2400" b="1" i="1" dirty="0" smtClean="0">
                <a:latin typeface="Arial Narrow" pitchFamily="34" charset="0"/>
              </a:rPr>
              <a:t>Весёлая, дружная</a:t>
            </a:r>
          </a:p>
          <a:p>
            <a:r>
              <a:rPr lang="ru-RU" sz="2400" dirty="0" smtClean="0">
                <a:latin typeface="Arial Narrow" pitchFamily="34" charset="0"/>
              </a:rPr>
              <a:t> </a:t>
            </a:r>
            <a:r>
              <a:rPr lang="ru-RU" sz="2000" dirty="0" smtClean="0">
                <a:latin typeface="Arial Narrow" pitchFamily="34" charset="0"/>
              </a:rPr>
              <a:t>(Вторая строка – два слова. Прилагательные. - признак предмета или его свойства, раскрывающие тему </a:t>
            </a:r>
            <a:r>
              <a:rPr lang="ru-RU" sz="2000" dirty="0" err="1" smtClean="0">
                <a:latin typeface="Arial Narrow" pitchFamily="34" charset="0"/>
              </a:rPr>
              <a:t>синквейна</a:t>
            </a:r>
            <a:r>
              <a:rPr lang="ru-RU" sz="2000" dirty="0" smtClean="0">
                <a:latin typeface="Arial Narrow" pitchFamily="34" charset="0"/>
              </a:rPr>
              <a:t>)</a:t>
            </a:r>
          </a:p>
          <a:p>
            <a:r>
              <a:rPr lang="ru-RU" sz="2400" dirty="0" smtClean="0">
                <a:latin typeface="Arial Narrow" pitchFamily="34" charset="0"/>
              </a:rPr>
              <a:t> </a:t>
            </a:r>
            <a:r>
              <a:rPr lang="ru-RU" sz="2400" b="1" i="1" dirty="0" smtClean="0">
                <a:latin typeface="Arial Narrow" pitchFamily="34" charset="0"/>
              </a:rPr>
              <a:t>Учимся, играем, танцуем </a:t>
            </a:r>
          </a:p>
          <a:p>
            <a:r>
              <a:rPr lang="ru-RU" sz="2000" dirty="0" smtClean="0">
                <a:latin typeface="Arial Narrow" pitchFamily="34" charset="0"/>
              </a:rPr>
              <a:t>(третья строка обычно состоит из трёх глаголов, описывающих действия предмета)</a:t>
            </a:r>
          </a:p>
          <a:p>
            <a:r>
              <a:rPr lang="ru-RU" sz="2400" dirty="0" smtClean="0">
                <a:latin typeface="Arial Narrow" pitchFamily="34" charset="0"/>
              </a:rPr>
              <a:t> </a:t>
            </a:r>
            <a:r>
              <a:rPr lang="ru-RU" sz="2400" b="1" i="1" dirty="0" smtClean="0">
                <a:latin typeface="Arial Narrow" pitchFamily="34" charset="0"/>
              </a:rPr>
              <a:t>Наш любимый сад</a:t>
            </a:r>
          </a:p>
          <a:p>
            <a:r>
              <a:rPr lang="ru-RU" sz="2400" dirty="0" smtClean="0">
                <a:latin typeface="Arial Narrow" pitchFamily="34" charset="0"/>
              </a:rPr>
              <a:t> </a:t>
            </a:r>
            <a:r>
              <a:rPr lang="ru-RU" sz="2000" dirty="0" smtClean="0">
                <a:latin typeface="Arial Narrow" pitchFamily="34" charset="0"/>
              </a:rPr>
              <a:t>(Четвёртая строка – это словосочетание или предложение, состоящее из нескольких слов, которые отражают личное отношение автора </a:t>
            </a:r>
            <a:r>
              <a:rPr lang="ru-RU" sz="2000" dirty="0" err="1" smtClean="0">
                <a:latin typeface="Arial Narrow" pitchFamily="34" charset="0"/>
              </a:rPr>
              <a:t>синквейна</a:t>
            </a:r>
            <a:r>
              <a:rPr lang="ru-RU" sz="2000" dirty="0" smtClean="0">
                <a:latin typeface="Arial Narrow" pitchFamily="34" charset="0"/>
              </a:rPr>
              <a:t> к тому, о чем говорится в тексте) </a:t>
            </a:r>
          </a:p>
          <a:p>
            <a:r>
              <a:rPr lang="ru-RU" sz="2400" b="1" i="1" dirty="0" smtClean="0">
                <a:latin typeface="Arial Narrow" pitchFamily="34" charset="0"/>
              </a:rPr>
              <a:t>Мы дружные!</a:t>
            </a:r>
          </a:p>
          <a:p>
            <a:r>
              <a:rPr lang="ru-RU" sz="2400" dirty="0" smtClean="0">
                <a:latin typeface="Arial Narrow" pitchFamily="34" charset="0"/>
              </a:rPr>
              <a:t> </a:t>
            </a:r>
            <a:r>
              <a:rPr lang="ru-RU" sz="2000" dirty="0" smtClean="0">
                <a:latin typeface="Arial Narrow" pitchFamily="34" charset="0"/>
              </a:rPr>
              <a:t>(Пятая строка – выражения своих чувств, ассоциаций, связанных с предметом, о котором говорится в </a:t>
            </a:r>
            <a:r>
              <a:rPr lang="ru-RU" sz="2000" dirty="0" err="1" smtClean="0">
                <a:latin typeface="Arial Narrow" pitchFamily="34" charset="0"/>
              </a:rPr>
              <a:t>синквейне</a:t>
            </a:r>
            <a:r>
              <a:rPr lang="ru-RU" sz="2000" dirty="0" smtClean="0">
                <a:latin typeface="Arial Narrow" pitchFamily="34" charset="0"/>
              </a:rPr>
              <a:t>)</a:t>
            </a:r>
            <a:endParaRPr lang="ru-RU" sz="2000" dirty="0">
              <a:latin typeface="Arial Narrow" pitchFamily="34" charset="0"/>
            </a:endParaRPr>
          </a:p>
        </p:txBody>
      </p:sp>
      <p:pic>
        <p:nvPicPr>
          <p:cNvPr id="4098" name="Picture 2" descr="http://player.myshared.ru/104/1405549/slides/slide_21.jpg"/>
          <p:cNvPicPr>
            <a:picLocks noChangeAspect="1" noChangeArrowheads="1"/>
          </p:cNvPicPr>
          <p:nvPr/>
        </p:nvPicPr>
        <p:blipFill>
          <a:blip r:embed="rId3"/>
          <a:srcRect l="60938" t="2500" r="6249" b="75000"/>
          <a:stretch>
            <a:fillRect/>
          </a:stretch>
        </p:blipFill>
        <p:spPr bwMode="auto">
          <a:xfrm>
            <a:off x="5929322" y="214289"/>
            <a:ext cx="3000396" cy="154306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0"/>
            <a:ext cx="8715436" cy="6678751"/>
          </a:xfrm>
          <a:prstGeom prst="rect">
            <a:avLst/>
          </a:prstGeom>
        </p:spPr>
        <p:txBody>
          <a:bodyPr wrap="square">
            <a:spAutoFit/>
          </a:bodyPr>
          <a:lstStyle/>
          <a:p>
            <a:pPr algn="ctr"/>
            <a:r>
              <a:rPr lang="ru-RU" sz="3600" b="1" dirty="0" err="1" smtClean="0">
                <a:solidFill>
                  <a:srgbClr val="7030A0"/>
                </a:solidFill>
                <a:latin typeface="Arial Narrow" pitchFamily="34" charset="0"/>
              </a:rPr>
              <a:t>Здоровьесберегающие</a:t>
            </a:r>
            <a:r>
              <a:rPr lang="ru-RU" sz="3600" b="1" dirty="0" smtClean="0">
                <a:solidFill>
                  <a:srgbClr val="7030A0"/>
                </a:solidFill>
                <a:latin typeface="Arial Narrow" pitchFamily="34" charset="0"/>
              </a:rPr>
              <a:t> технологии </a:t>
            </a:r>
          </a:p>
          <a:p>
            <a:pPr algn="ctr"/>
            <a:r>
              <a:rPr lang="ru-RU" sz="2800" b="1" i="1" dirty="0" smtClean="0">
                <a:latin typeface="Arial Narrow" pitchFamily="34" charset="0"/>
              </a:rPr>
              <a:t>Артикуляционная гимнастика </a:t>
            </a:r>
            <a:r>
              <a:rPr lang="ru-RU" sz="2800" dirty="0" smtClean="0">
                <a:latin typeface="Arial Narrow" pitchFamily="34" charset="0"/>
              </a:rPr>
              <a:t>- </a:t>
            </a:r>
            <a:r>
              <a:rPr lang="ru-RU" sz="2400" dirty="0" err="1" smtClean="0">
                <a:latin typeface="Arial Narrow" pitchFamily="34" charset="0"/>
              </a:rPr>
              <a:t>направленна</a:t>
            </a:r>
            <a:r>
              <a:rPr lang="ru-RU" sz="2400" dirty="0" smtClean="0">
                <a:latin typeface="Arial Narrow" pitchFamily="34" charset="0"/>
              </a:rPr>
              <a:t> на развитие органов речи, помогает укрепить речевые мышцы и подготавливает базу для чистого звукопроизношения; </a:t>
            </a:r>
          </a:p>
          <a:p>
            <a:pPr algn="ctr"/>
            <a:r>
              <a:rPr lang="ru-RU" sz="2800" dirty="0" smtClean="0">
                <a:latin typeface="Arial Narrow" pitchFamily="34" charset="0"/>
              </a:rPr>
              <a:t>Используемые в подвижных и хороводных играх</a:t>
            </a:r>
            <a:r>
              <a:rPr lang="ru-RU" sz="2800" b="1" i="1" dirty="0" smtClean="0">
                <a:latin typeface="Arial Narrow" pitchFamily="34" charset="0"/>
              </a:rPr>
              <a:t>, </a:t>
            </a:r>
            <a:r>
              <a:rPr lang="ru-RU" sz="2800" b="1" i="1" dirty="0" err="1" smtClean="0">
                <a:latin typeface="Arial Narrow" pitchFamily="34" charset="0"/>
              </a:rPr>
              <a:t>зазывалки</a:t>
            </a:r>
            <a:r>
              <a:rPr lang="ru-RU" sz="2800" b="1" i="1" dirty="0" smtClean="0">
                <a:latin typeface="Arial Narrow" pitchFamily="34" charset="0"/>
              </a:rPr>
              <a:t>, выручалочки, хороводные тексты</a:t>
            </a:r>
            <a:r>
              <a:rPr lang="ru-RU" sz="2800" dirty="0" smtClean="0">
                <a:latin typeface="Arial Narrow" pitchFamily="34" charset="0"/>
              </a:rPr>
              <a:t> </a:t>
            </a:r>
            <a:r>
              <a:rPr lang="ru-RU" sz="2400" dirty="0" smtClean="0">
                <a:latin typeface="Arial Narrow" pitchFamily="34" charset="0"/>
              </a:rPr>
              <a:t>формируют четкость, ритмичность произношения, вносящие элемент занимательности и дополнительный речевой материал, вызывает эмоциональный отклик у детей; </a:t>
            </a:r>
          </a:p>
          <a:p>
            <a:pPr algn="ctr"/>
            <a:r>
              <a:rPr lang="ru-RU" sz="2800" b="1" i="1" dirty="0" smtClean="0">
                <a:latin typeface="Arial Narrow" pitchFamily="34" charset="0"/>
              </a:rPr>
              <a:t>Пальчиковые игры</a:t>
            </a:r>
            <a:r>
              <a:rPr lang="ru-RU" sz="2800" dirty="0" smtClean="0">
                <a:latin typeface="Arial Narrow" pitchFamily="34" charset="0"/>
              </a:rPr>
              <a:t> - </a:t>
            </a:r>
            <a:r>
              <a:rPr lang="ru-RU" sz="2400" dirty="0" smtClean="0">
                <a:latin typeface="Arial Narrow" pitchFamily="34" charset="0"/>
              </a:rPr>
              <a:t>инсценировка стихов и </a:t>
            </a:r>
            <a:r>
              <a:rPr lang="ru-RU" sz="2400" dirty="0" err="1" smtClean="0">
                <a:latin typeface="Arial Narrow" pitchFamily="34" charset="0"/>
              </a:rPr>
              <a:t>потешек</a:t>
            </a:r>
            <a:r>
              <a:rPr lang="ru-RU" sz="2400" dirty="0" smtClean="0">
                <a:latin typeface="Arial Narrow" pitchFamily="34" charset="0"/>
              </a:rPr>
              <a:t>, сказок при помощи пальцев, «пальчиковый театр»; развитие мелкой моторики стимулирует развитие речевых центров; </a:t>
            </a:r>
          </a:p>
          <a:p>
            <a:pPr algn="ctr"/>
            <a:r>
              <a:rPr lang="ru-RU" sz="2800" b="1" i="1" dirty="0" err="1" smtClean="0">
                <a:latin typeface="Arial Narrow" pitchFamily="34" charset="0"/>
              </a:rPr>
              <a:t>Логоритмика</a:t>
            </a:r>
            <a:r>
              <a:rPr lang="ru-RU" sz="2800" dirty="0" smtClean="0">
                <a:latin typeface="Arial Narrow" pitchFamily="34" charset="0"/>
              </a:rPr>
              <a:t> - </a:t>
            </a:r>
            <a:r>
              <a:rPr lang="ru-RU" sz="2400" dirty="0" smtClean="0">
                <a:latin typeface="Arial Narrow" pitchFamily="34" charset="0"/>
              </a:rPr>
              <a:t>метод развития двигательной сферы ребенка в сочетании со словом и музыкой. </a:t>
            </a:r>
          </a:p>
          <a:p>
            <a:pPr algn="ctr"/>
            <a:r>
              <a:rPr lang="ru-RU" sz="2800" dirty="0" smtClean="0">
                <a:latin typeface="Arial Narrow" pitchFamily="34" charset="0"/>
              </a:rPr>
              <a:t>В логопедическую гимнастику включаются упражнения для языка и губ.</a:t>
            </a:r>
            <a:endParaRPr lang="ru-RU" sz="2800" dirty="0">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357166"/>
            <a:ext cx="8501122" cy="5878532"/>
          </a:xfrm>
          <a:prstGeom prst="rect">
            <a:avLst/>
          </a:prstGeom>
        </p:spPr>
        <p:txBody>
          <a:bodyPr wrap="square">
            <a:spAutoFit/>
          </a:bodyPr>
          <a:lstStyle/>
          <a:p>
            <a:pPr algn="ctr"/>
            <a:r>
              <a:rPr lang="ru-RU" sz="3600" b="1" dirty="0" smtClean="0">
                <a:solidFill>
                  <a:srgbClr val="7030A0"/>
                </a:solidFill>
                <a:latin typeface="Arial Narrow" pitchFamily="34" charset="0"/>
              </a:rPr>
              <a:t>Игровые технологии </a:t>
            </a:r>
          </a:p>
          <a:p>
            <a:pPr algn="ctr"/>
            <a:r>
              <a:rPr lang="ru-RU" sz="2800" dirty="0" smtClean="0">
                <a:latin typeface="Arial Narrow" pitchFamily="34" charset="0"/>
              </a:rPr>
              <a:t>В игре дети естественным образом учатся связно, логично и последовательно излагать свои мысли.</a:t>
            </a:r>
          </a:p>
          <a:p>
            <a:pPr algn="ctr"/>
            <a:r>
              <a:rPr lang="ru-RU" sz="2800" b="1" i="1" dirty="0" smtClean="0">
                <a:latin typeface="Arial Narrow" pitchFamily="34" charset="0"/>
              </a:rPr>
              <a:t> в сюжетно-ролевой игре </a:t>
            </a:r>
            <a:r>
              <a:rPr lang="ru-RU" sz="2400" dirty="0" smtClean="0">
                <a:latin typeface="Arial Narrow" pitchFamily="34" charset="0"/>
              </a:rPr>
              <a:t>формируются навыки общения от момента распределения ролей, выполнения ролевых действий; </a:t>
            </a:r>
          </a:p>
          <a:p>
            <a:pPr algn="ctr"/>
            <a:r>
              <a:rPr lang="ru-RU" sz="2800" b="1" i="1" dirty="0" smtClean="0">
                <a:latin typeface="Arial Narrow" pitchFamily="34" charset="0"/>
              </a:rPr>
              <a:t>игры в корреспондентов - телерепортёров </a:t>
            </a:r>
            <a:r>
              <a:rPr lang="ru-RU" sz="2400" dirty="0" smtClean="0">
                <a:latin typeface="Arial Narrow" pitchFamily="34" charset="0"/>
              </a:rPr>
              <a:t>помогают раскрепостить детей, приобрести навыки публичных выступлений, научить говорить выразительно, четко и правильно;</a:t>
            </a:r>
          </a:p>
          <a:p>
            <a:pPr algn="ctr"/>
            <a:r>
              <a:rPr lang="ru-RU" sz="2400" dirty="0" smtClean="0">
                <a:latin typeface="Arial Narrow" pitchFamily="34" charset="0"/>
              </a:rPr>
              <a:t> </a:t>
            </a:r>
            <a:r>
              <a:rPr lang="ru-RU" sz="2800" b="1" i="1" dirty="0" smtClean="0">
                <a:latin typeface="Arial Narrow" pitchFamily="34" charset="0"/>
              </a:rPr>
              <a:t>дидактические игры </a:t>
            </a:r>
            <a:r>
              <a:rPr lang="ru-RU" sz="2800" dirty="0" smtClean="0">
                <a:latin typeface="Arial Narrow" pitchFamily="34" charset="0"/>
              </a:rPr>
              <a:t>- </a:t>
            </a:r>
            <a:r>
              <a:rPr lang="ru-RU" sz="2400" dirty="0" smtClean="0">
                <a:latin typeface="Arial Narrow" pitchFamily="34" charset="0"/>
              </a:rPr>
              <a:t>основной вид игр, используемых в работе по развитию речи;</a:t>
            </a:r>
            <a:r>
              <a:rPr lang="ru-RU" sz="2800" dirty="0" smtClean="0">
                <a:latin typeface="Arial Narrow" pitchFamily="34" charset="0"/>
              </a:rPr>
              <a:t> </a:t>
            </a:r>
          </a:p>
          <a:p>
            <a:pPr algn="ctr"/>
            <a:r>
              <a:rPr lang="ru-RU" sz="2800" b="1" i="1" dirty="0" smtClean="0">
                <a:latin typeface="Arial Narrow" pitchFamily="34" charset="0"/>
              </a:rPr>
              <a:t>театрализованные игры </a:t>
            </a:r>
            <a:r>
              <a:rPr lang="ru-RU" sz="2400" dirty="0" smtClean="0">
                <a:latin typeface="Arial Narrow" pitchFamily="34" charset="0"/>
              </a:rPr>
              <a:t>(</a:t>
            </a:r>
            <a:r>
              <a:rPr lang="ru-RU" sz="2400" dirty="0" err="1" smtClean="0">
                <a:latin typeface="Arial Narrow" pitchFamily="34" charset="0"/>
              </a:rPr>
              <a:t>игры</a:t>
            </a:r>
            <a:r>
              <a:rPr lang="ru-RU" sz="2400" dirty="0" smtClean="0">
                <a:latin typeface="Arial Narrow" pitchFamily="34" charset="0"/>
              </a:rPr>
              <a:t> - драматизации, режиссерские игры) – способствуют развитию речевой активности, развивают вкус и интерес к художественному слову, выразительности речи, художественно-речевой деятельности</a:t>
            </a:r>
            <a:endParaRPr lang="ru-RU" sz="2400" dirty="0">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14290"/>
            <a:ext cx="8715436" cy="6555641"/>
          </a:xfrm>
          <a:prstGeom prst="rect">
            <a:avLst/>
          </a:prstGeom>
        </p:spPr>
        <p:txBody>
          <a:bodyPr wrap="square">
            <a:spAutoFit/>
          </a:bodyPr>
          <a:lstStyle/>
          <a:p>
            <a:pPr algn="ctr"/>
            <a:r>
              <a:rPr lang="ru-RU" sz="3600" b="1" dirty="0" smtClean="0">
                <a:solidFill>
                  <a:srgbClr val="7030A0"/>
                </a:solidFill>
                <a:latin typeface="Arial Narrow" pitchFamily="34" charset="0"/>
              </a:rPr>
              <a:t>    Игровые технологии </a:t>
            </a:r>
          </a:p>
          <a:p>
            <a:r>
              <a:rPr lang="ru-RU" sz="2400" b="1" dirty="0" smtClean="0">
                <a:latin typeface="Arial Narrow" pitchFamily="34" charset="0"/>
              </a:rPr>
              <a:t>Игровые приёмы:</a:t>
            </a:r>
          </a:p>
          <a:p>
            <a:r>
              <a:rPr lang="ru-RU" sz="2400" b="1" i="1" dirty="0" smtClean="0">
                <a:latin typeface="Arial Narrow" pitchFamily="34" charset="0"/>
              </a:rPr>
              <a:t>*Сочинительство</a:t>
            </a:r>
          </a:p>
          <a:p>
            <a:pPr>
              <a:buFont typeface="Arial" charset="0"/>
              <a:buChar char="•"/>
            </a:pPr>
            <a:r>
              <a:rPr lang="ru-RU" sz="2400" b="1" i="1" dirty="0" err="1" smtClean="0">
                <a:latin typeface="Arial Narrow" pitchFamily="34" charset="0"/>
              </a:rPr>
              <a:t>Сказкатерапия</a:t>
            </a:r>
            <a:r>
              <a:rPr lang="ru-RU" sz="2400" b="1" i="1" dirty="0" smtClean="0">
                <a:latin typeface="Arial Narrow" pitchFamily="34" charset="0"/>
              </a:rPr>
              <a:t> (сочинение детьми сказок) </a:t>
            </a:r>
            <a:r>
              <a:rPr lang="ru-RU" sz="2400" dirty="0" smtClean="0">
                <a:latin typeface="Arial Narrow" pitchFamily="34" charset="0"/>
              </a:rPr>
              <a:t>- смешивание разных сказок, сюжет задаёт воспитатель, старая сказка на новый лад, волшебные предметы, бытовые приборы и т.д., введение новых героев </a:t>
            </a:r>
            <a:r>
              <a:rPr lang="ru-RU" sz="2400" b="1" i="1" dirty="0" smtClean="0">
                <a:latin typeface="Arial Narrow" pitchFamily="34" charset="0"/>
              </a:rPr>
              <a:t>*Игровые приёмы при развитии ЗКР</a:t>
            </a:r>
            <a:r>
              <a:rPr lang="ru-RU" sz="2400" dirty="0" smtClean="0">
                <a:latin typeface="Arial Narrow" pitchFamily="34" charset="0"/>
              </a:rPr>
              <a:t>: проговаривание </a:t>
            </a:r>
            <a:r>
              <a:rPr lang="ru-RU" sz="2400" dirty="0" err="1" smtClean="0">
                <a:latin typeface="Arial Narrow" pitchFamily="34" charset="0"/>
              </a:rPr>
              <a:t>чистоговорок</a:t>
            </a:r>
            <a:r>
              <a:rPr lang="ru-RU" sz="2400" dirty="0" smtClean="0">
                <a:latin typeface="Arial Narrow" pitchFamily="34" charset="0"/>
              </a:rPr>
              <a:t> и скороговорок. </a:t>
            </a:r>
            <a:r>
              <a:rPr lang="ru-RU" sz="2400" i="1" dirty="0" smtClean="0">
                <a:latin typeface="Arial Narrow" pitchFamily="34" charset="0"/>
              </a:rPr>
              <a:t>Например,</a:t>
            </a:r>
            <a:r>
              <a:rPr lang="ru-RU" sz="2400" dirty="0" smtClean="0">
                <a:latin typeface="Arial Narrow" pitchFamily="34" charset="0"/>
              </a:rPr>
              <a:t> «</a:t>
            </a:r>
            <a:r>
              <a:rPr lang="ru-RU" sz="2400" dirty="0" err="1" smtClean="0">
                <a:latin typeface="Arial Narrow" pitchFamily="34" charset="0"/>
              </a:rPr>
              <a:t>Са-са-са</a:t>
            </a:r>
            <a:r>
              <a:rPr lang="ru-RU" sz="2400" dirty="0" smtClean="0">
                <a:latin typeface="Arial Narrow" pitchFamily="34" charset="0"/>
              </a:rPr>
              <a:t> – вот летит оса», У Сони сани с горки едут сами, Сеня в лесу встретил лису. </a:t>
            </a:r>
          </a:p>
          <a:p>
            <a:r>
              <a:rPr lang="ru-RU" sz="2400" b="1" i="1" dirty="0" smtClean="0">
                <a:latin typeface="Arial Narrow" pitchFamily="34" charset="0"/>
              </a:rPr>
              <a:t>*Игры и упражнения на произношение шипящих звуков: </a:t>
            </a:r>
            <a:r>
              <a:rPr lang="ru-RU" sz="2400" dirty="0" smtClean="0">
                <a:latin typeface="Arial Narrow" pitchFamily="34" charset="0"/>
              </a:rPr>
              <a:t>например, четко произнести фразы со звуками </a:t>
            </a:r>
          </a:p>
          <a:p>
            <a:r>
              <a:rPr lang="ru-RU" sz="2400" dirty="0" smtClean="0">
                <a:latin typeface="Arial Narrow" pitchFamily="34" charset="0"/>
              </a:rPr>
              <a:t>«Ш» и «Ж». Такие упражнения помогают</a:t>
            </a:r>
          </a:p>
          <a:p>
            <a:r>
              <a:rPr lang="ru-RU" sz="2400" dirty="0" smtClean="0">
                <a:latin typeface="Arial Narrow" pitchFamily="34" charset="0"/>
              </a:rPr>
              <a:t> детям освоить интонацию вопроса и </a:t>
            </a:r>
          </a:p>
          <a:p>
            <a:r>
              <a:rPr lang="ru-RU" sz="2400" dirty="0" smtClean="0">
                <a:latin typeface="Arial Narrow" pitchFamily="34" charset="0"/>
              </a:rPr>
              <a:t>развивают у них чувство ритма.</a:t>
            </a:r>
          </a:p>
          <a:p>
            <a:r>
              <a:rPr lang="ru-RU" sz="2400" dirty="0" smtClean="0">
                <a:latin typeface="Arial Narrow" pitchFamily="34" charset="0"/>
              </a:rPr>
              <a:t> Вычленяя звук при четком произнесении </a:t>
            </a:r>
          </a:p>
          <a:p>
            <a:r>
              <a:rPr lang="ru-RU" sz="2400" dirty="0" smtClean="0">
                <a:latin typeface="Arial Narrow" pitchFamily="34" charset="0"/>
              </a:rPr>
              <a:t>слова, фразы, ребенок подводится к </a:t>
            </a:r>
          </a:p>
          <a:p>
            <a:r>
              <a:rPr lang="ru-RU" sz="2400" dirty="0" smtClean="0">
                <a:latin typeface="Arial Narrow" pitchFamily="34" charset="0"/>
              </a:rPr>
              <a:t>пониманию терминов «звук», «слово».</a:t>
            </a:r>
            <a:endParaRPr lang="ru-RU" sz="2400" dirty="0">
              <a:latin typeface="Arial Narrow" pitchFamily="34" charset="0"/>
            </a:endParaRPr>
          </a:p>
        </p:txBody>
      </p:sp>
      <p:pic>
        <p:nvPicPr>
          <p:cNvPr id="5" name="Picture 2" descr="https://nav.rmc-chr.ru/images/events/cover/3989e7d5a216fbc236be8d6708f934e1_big.jpg"/>
          <p:cNvPicPr>
            <a:picLocks noChangeAspect="1" noChangeArrowheads="1"/>
          </p:cNvPicPr>
          <p:nvPr/>
        </p:nvPicPr>
        <p:blipFill>
          <a:blip r:embed="rId3"/>
          <a:srcRect/>
          <a:stretch>
            <a:fillRect/>
          </a:stretch>
        </p:blipFill>
        <p:spPr bwMode="auto">
          <a:xfrm>
            <a:off x="5316692" y="4310075"/>
            <a:ext cx="3827308" cy="25479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928670"/>
            <a:ext cx="8715436" cy="5509200"/>
          </a:xfrm>
          <a:prstGeom prst="rect">
            <a:avLst/>
          </a:prstGeom>
        </p:spPr>
        <p:txBody>
          <a:bodyPr wrap="square">
            <a:spAutoFit/>
          </a:bodyPr>
          <a:lstStyle/>
          <a:p>
            <a:pPr algn="ctr"/>
            <a:r>
              <a:rPr lang="ru-RU" sz="3200" dirty="0" smtClean="0">
                <a:latin typeface="Arial Narrow" pitchFamily="34" charset="0"/>
              </a:rPr>
              <a:t>Формирование речи у дошкольников является важной и трудно решаемой задачей. Успешное решение этой задачи необходимо как для подготовки детей к школьному обучению, так и для комфортного общения с окружающими. Поэтому целенаправленная разнообразная работа воспитателя с детьми с помощью различных инновационных и развивающих технологий, использование разнообразных форм работы с родителями и педагогами приведет к положительной динамике показателей развития речи дошкольников.</a:t>
            </a:r>
            <a:endParaRPr lang="ru-RU" sz="3200" dirty="0">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071670" y="1571612"/>
            <a:ext cx="4857784" cy="707886"/>
          </a:xfrm>
          <a:prstGeom prst="rect">
            <a:avLst/>
          </a:prstGeom>
        </p:spPr>
        <p:txBody>
          <a:bodyPr wrap="square">
            <a:spAutoFit/>
          </a:bodyPr>
          <a:lstStyle/>
          <a:p>
            <a:pPr algn="ctr"/>
            <a:r>
              <a:rPr lang="ru-RU" sz="4000" b="1" dirty="0" smtClean="0">
                <a:solidFill>
                  <a:srgbClr val="7030A0"/>
                </a:solidFill>
                <a:latin typeface="Arial Narrow" pitchFamily="34" charset="0"/>
              </a:rPr>
              <a:t>Спасибо за внимание</a:t>
            </a:r>
            <a:endParaRPr lang="ru-RU" sz="4000" b="1" dirty="0">
              <a:solidFill>
                <a:srgbClr val="7030A0"/>
              </a:solidFill>
              <a:latin typeface="Arial Narrow" pitchFamily="34" charset="0"/>
            </a:endParaRPr>
          </a:p>
        </p:txBody>
      </p:sp>
      <p:pic>
        <p:nvPicPr>
          <p:cNvPr id="1026" name="Picture 2" descr="http://player.myshared.ru/104/1405549/slides/slide_26.jpg"/>
          <p:cNvPicPr>
            <a:picLocks noChangeAspect="1" noChangeArrowheads="1"/>
          </p:cNvPicPr>
          <p:nvPr/>
        </p:nvPicPr>
        <p:blipFill>
          <a:blip r:embed="rId3"/>
          <a:srcRect l="31875" t="33750" r="27812" b="13749"/>
          <a:stretch>
            <a:fillRect/>
          </a:stretch>
        </p:blipFill>
        <p:spPr bwMode="auto">
          <a:xfrm>
            <a:off x="2857488" y="2428868"/>
            <a:ext cx="3730084" cy="36433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428604"/>
            <a:ext cx="8501122" cy="4862870"/>
          </a:xfrm>
          <a:prstGeom prst="rect">
            <a:avLst/>
          </a:prstGeom>
        </p:spPr>
        <p:txBody>
          <a:bodyPr wrap="square">
            <a:spAutoFit/>
          </a:bodyPr>
          <a:lstStyle/>
          <a:p>
            <a:pPr algn="ctr"/>
            <a:r>
              <a:rPr lang="ru-RU" sz="3600" b="1" dirty="0" smtClean="0">
                <a:solidFill>
                  <a:srgbClr val="7030A0"/>
                </a:solidFill>
                <a:latin typeface="Arial Narrow" pitchFamily="34" charset="0"/>
              </a:rPr>
              <a:t>Актуальность проблемы речевого развития</a:t>
            </a:r>
          </a:p>
          <a:p>
            <a:pPr algn="ctr"/>
            <a:endParaRPr lang="ru-RU" dirty="0" smtClean="0"/>
          </a:p>
          <a:p>
            <a:pPr algn="ctr"/>
            <a:r>
              <a:rPr lang="ru-RU" dirty="0" smtClean="0"/>
              <a:t> </a:t>
            </a:r>
            <a:r>
              <a:rPr lang="ru-RU" sz="3200" dirty="0" smtClean="0">
                <a:latin typeface="Arial Narrow" pitchFamily="34" charset="0"/>
              </a:rPr>
              <a:t>В современном дошкольном образовании речь рассматривается как одна из основ воспитания и обучения детей и является важным приобретением ребенка в дошкольном детстве.</a:t>
            </a:r>
          </a:p>
          <a:p>
            <a:pPr algn="ctr"/>
            <a:r>
              <a:rPr lang="ru-RU" sz="3200" dirty="0" smtClean="0">
                <a:latin typeface="Arial Narrow" pitchFamily="34" charset="0"/>
              </a:rPr>
              <a:t> Проблема речевого развития детей дошкольного возраста на сегодняшний день очень актуальна, т.к. процент дошкольников с различными речевыми нарушениями остается стабильно высоким.</a:t>
            </a:r>
            <a:endParaRPr lang="ru-RU" sz="3200" dirty="0">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Овал 4"/>
          <p:cNvSpPr/>
          <p:nvPr/>
        </p:nvSpPr>
        <p:spPr>
          <a:xfrm>
            <a:off x="3286116" y="2571744"/>
            <a:ext cx="3000396"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Современные образовательные технологии</a:t>
            </a:r>
            <a:endParaRPr lang="ru-RU" dirty="0"/>
          </a:p>
        </p:txBody>
      </p:sp>
      <p:sp>
        <p:nvSpPr>
          <p:cNvPr id="6" name="Овал 5"/>
          <p:cNvSpPr/>
          <p:nvPr/>
        </p:nvSpPr>
        <p:spPr>
          <a:xfrm>
            <a:off x="6357918" y="1500174"/>
            <a:ext cx="2571800"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технологии обучения образной речи </a:t>
            </a:r>
            <a:endParaRPr lang="ru-RU" dirty="0"/>
          </a:p>
        </p:txBody>
      </p:sp>
      <p:sp>
        <p:nvSpPr>
          <p:cNvPr id="7" name="Овал 6"/>
          <p:cNvSpPr/>
          <p:nvPr/>
        </p:nvSpPr>
        <p:spPr>
          <a:xfrm>
            <a:off x="6643670" y="3071810"/>
            <a:ext cx="2500330"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технология диалогового общения </a:t>
            </a:r>
            <a:endParaRPr lang="ru-RU" dirty="0"/>
          </a:p>
        </p:txBody>
      </p:sp>
      <p:sp>
        <p:nvSpPr>
          <p:cNvPr id="8" name="Овал 7"/>
          <p:cNvSpPr/>
          <p:nvPr/>
        </p:nvSpPr>
        <p:spPr>
          <a:xfrm>
            <a:off x="6357950" y="4572008"/>
            <a:ext cx="2571768" cy="1057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технологии </a:t>
            </a:r>
            <a:r>
              <a:rPr lang="ru-RU" dirty="0" err="1" smtClean="0"/>
              <a:t>Синквейн</a:t>
            </a:r>
            <a:endParaRPr lang="ru-RU" dirty="0"/>
          </a:p>
        </p:txBody>
      </p:sp>
      <p:sp>
        <p:nvSpPr>
          <p:cNvPr id="9" name="Овал 8"/>
          <p:cNvSpPr/>
          <p:nvPr/>
        </p:nvSpPr>
        <p:spPr>
          <a:xfrm>
            <a:off x="1428728" y="428604"/>
            <a:ext cx="264320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технология исследовательской деятельности</a:t>
            </a:r>
            <a:endParaRPr lang="ru-RU" dirty="0"/>
          </a:p>
        </p:txBody>
      </p:sp>
      <p:sp>
        <p:nvSpPr>
          <p:cNvPr id="10" name="Овал 9"/>
          <p:cNvSpPr/>
          <p:nvPr/>
        </p:nvSpPr>
        <p:spPr>
          <a:xfrm>
            <a:off x="285720" y="1714488"/>
            <a:ext cx="2643206" cy="1057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технология проблемного обучения </a:t>
            </a:r>
            <a:endParaRPr lang="ru-RU" dirty="0"/>
          </a:p>
        </p:txBody>
      </p:sp>
      <p:sp>
        <p:nvSpPr>
          <p:cNvPr id="11" name="Овал 10"/>
          <p:cNvSpPr/>
          <p:nvPr/>
        </p:nvSpPr>
        <p:spPr>
          <a:xfrm>
            <a:off x="214282" y="3143248"/>
            <a:ext cx="264320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игровые технологии </a:t>
            </a:r>
            <a:endParaRPr lang="ru-RU" dirty="0"/>
          </a:p>
        </p:txBody>
      </p:sp>
      <p:sp>
        <p:nvSpPr>
          <p:cNvPr id="12" name="Овал 11"/>
          <p:cNvSpPr/>
          <p:nvPr/>
        </p:nvSpPr>
        <p:spPr>
          <a:xfrm>
            <a:off x="3643306" y="5715016"/>
            <a:ext cx="292895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мнемотехнология</a:t>
            </a:r>
            <a:endParaRPr lang="ru-RU" dirty="0"/>
          </a:p>
        </p:txBody>
      </p:sp>
      <p:sp>
        <p:nvSpPr>
          <p:cNvPr id="13" name="Овал 12"/>
          <p:cNvSpPr/>
          <p:nvPr/>
        </p:nvSpPr>
        <p:spPr>
          <a:xfrm>
            <a:off x="4500562" y="428604"/>
            <a:ext cx="250033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проектная деятельность </a:t>
            </a:r>
            <a:endParaRPr lang="ru-RU" dirty="0"/>
          </a:p>
        </p:txBody>
      </p:sp>
      <p:sp>
        <p:nvSpPr>
          <p:cNvPr id="14" name="Овал 13"/>
          <p:cNvSpPr/>
          <p:nvPr/>
        </p:nvSpPr>
        <p:spPr>
          <a:xfrm>
            <a:off x="928662" y="4572008"/>
            <a:ext cx="2714644" cy="1128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здоровьесберегающие</a:t>
            </a:r>
            <a:r>
              <a:rPr lang="ru-RU" dirty="0" smtClean="0"/>
              <a:t> технологии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214290"/>
            <a:ext cx="8501122" cy="6708399"/>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проектной деятельности</a:t>
            </a:r>
          </a:p>
          <a:p>
            <a:pPr algn="ctr"/>
            <a:r>
              <a:rPr lang="ru-RU" sz="3200" dirty="0" smtClean="0">
                <a:latin typeface="Arial Narrow" pitchFamily="34" charset="0"/>
              </a:rPr>
              <a:t> Метод проектов становится все более востребованным в образовательном процессе дошкольных учреждений, так как затрагивает все сфера развития личности ребенка, в т.ч. и речевое развитие. Сущность этого метода определяется как способ достижения дидактической цели через детальную разработку проблемы, лично значимой для ребенка, которая должна завершиться практическим результатом, оформленным в виде конечного продукта: альбома рисунков, рассказов, выставки поделок, коллажа «Наш детский сад», праздника и т. п.</a:t>
            </a:r>
            <a:endParaRPr lang="ru-RU" sz="3200" dirty="0">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285728"/>
            <a:ext cx="8643998" cy="6063198"/>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проектной деятельности</a:t>
            </a:r>
          </a:p>
          <a:p>
            <a:pPr algn="ctr"/>
            <a:r>
              <a:rPr lang="ru-RU" sz="3200" dirty="0" smtClean="0">
                <a:latin typeface="Arial Narrow" pitchFamily="34" charset="0"/>
              </a:rPr>
              <a:t>По длительности реализации проекты могут быть краткосрочные, средней продолжительности и долгосрочные. Краткосрочные проекты характерны для детей младшего возраста. Они могут включать всего две-три образовательные ситуации и длиться 2-3 дня. Например, мини-проект «Надо, надо умываться» включает осмотр умывальной комнаты в детском саду, рассматривание картины «Купание куклы » и чтение стихотворения А. </a:t>
            </a:r>
            <a:r>
              <a:rPr lang="ru-RU" sz="3200" dirty="0" err="1" smtClean="0">
                <a:latin typeface="Arial Narrow" pitchFamily="34" charset="0"/>
              </a:rPr>
              <a:t>Барто</a:t>
            </a:r>
            <a:r>
              <a:rPr lang="ru-RU" sz="3200" dirty="0" smtClean="0">
                <a:latin typeface="Arial Narrow" pitchFamily="34" charset="0"/>
              </a:rPr>
              <a:t>. Результатом этого проекта будет организация ванной комнаты в кукольном уголке и ее обыгрывание.</a:t>
            </a:r>
            <a:endParaRPr lang="ru-RU" sz="3200"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357166"/>
            <a:ext cx="8572560" cy="6186309"/>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проектной деятельности</a:t>
            </a:r>
          </a:p>
          <a:p>
            <a:pPr algn="ctr"/>
            <a:r>
              <a:rPr lang="ru-RU" sz="2400" dirty="0" smtClean="0">
                <a:latin typeface="Arial Narrow" pitchFamily="34" charset="0"/>
              </a:rPr>
              <a:t>Для детей старших групп типичными будут проекты средней продолжительности недели. Длительные проекты могут продолжаться в течение всего учебного года. К таким проектам можно отнести: «Визитная карточка группы», «Дневник наблюдений», Портфолио «Мои успехи и достижения». </a:t>
            </a:r>
          </a:p>
          <a:p>
            <a:pPr algn="ctr"/>
            <a:r>
              <a:rPr lang="ru-RU" sz="2400" dirty="0" smtClean="0">
                <a:latin typeface="Arial Narrow" pitchFamily="34" charset="0"/>
              </a:rPr>
              <a:t>Эти проекты предполагают постепенное пополнение материалов конечного продукта: рисунки, фотографии, детские рассказы, индивидуальные продукты деятельности ребенка в его личный портфолио.</a:t>
            </a:r>
          </a:p>
          <a:p>
            <a:pPr algn="ctr"/>
            <a:r>
              <a:rPr lang="ru-RU" sz="2400" dirty="0" smtClean="0">
                <a:latin typeface="Arial Narrow" pitchFamily="34" charset="0"/>
              </a:rPr>
              <a:t> Тематика детских проектов может соответствовать праздникам и знаменательным событиям, происходящим в стране, городе, селе, детском саду или группе. Например, коллективный творческий проект «Мастерская Деда Мороза» в подготовительной группе, результатом которого может стать конкурс новогодних украшений, сделанных руками детей группы.</a:t>
            </a:r>
            <a:endParaRPr lang="ru-RU" sz="2400" dirty="0">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357158" y="428605"/>
            <a:ext cx="8286808" cy="6217087"/>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исследовательской деятельности</a:t>
            </a:r>
          </a:p>
          <a:p>
            <a:pPr algn="ctr"/>
            <a:r>
              <a:rPr lang="ru-RU" b="1" dirty="0" smtClean="0">
                <a:solidFill>
                  <a:srgbClr val="7030A0"/>
                </a:solidFill>
              </a:rPr>
              <a:t> </a:t>
            </a:r>
          </a:p>
          <a:p>
            <a:pPr algn="ctr"/>
            <a:r>
              <a:rPr lang="ru-RU" sz="2800" dirty="0" smtClean="0">
                <a:latin typeface="Arial Narrow" pitchFamily="34" charset="0"/>
              </a:rPr>
              <a:t>На занятиях по экспериментальной и исследовательской деятельности ребенок начинает рассуждать, спорить, опровергать, доказывать свою точку зрения. Понятийный словарь ребенка, формируемый в процессе практических действий, очень глубокий и стойкий, поскольку связан с формированием собственного жизненного опыта. Происходит формирование и закрепление грамматической речи: согласование существительных с прилагательными, местоимениями, числительными и предлогами; формирование синтаксических конструкций и падежных форм.</a:t>
            </a:r>
            <a:endParaRPr lang="ru-RU" sz="2800" dirty="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noteka.org/uploads/posts/2022-02/1644402611_50-phonoteka-org-p-foni-dlya-detskikh-prezentatsii-krasivie-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357158" y="357166"/>
            <a:ext cx="8429684" cy="6124754"/>
          </a:xfrm>
          <a:prstGeom prst="rect">
            <a:avLst/>
          </a:prstGeom>
        </p:spPr>
        <p:txBody>
          <a:bodyPr wrap="square">
            <a:spAutoFit/>
          </a:bodyPr>
          <a:lstStyle/>
          <a:p>
            <a:pPr algn="ctr"/>
            <a:r>
              <a:rPr lang="ru-RU" sz="3600" b="1" dirty="0" smtClean="0">
                <a:solidFill>
                  <a:srgbClr val="7030A0"/>
                </a:solidFill>
                <a:latin typeface="Arial Narrow" pitchFamily="34" charset="0"/>
              </a:rPr>
              <a:t>Технология исследовательской деятельности </a:t>
            </a:r>
          </a:p>
          <a:p>
            <a:pPr algn="ctr"/>
            <a:endParaRPr lang="ru-RU" sz="3200" dirty="0" smtClean="0">
              <a:latin typeface="Arial Narrow" pitchFamily="34" charset="0"/>
            </a:endParaRPr>
          </a:p>
          <a:p>
            <a:pPr algn="ctr"/>
            <a:r>
              <a:rPr lang="ru-RU" sz="3200" dirty="0" smtClean="0">
                <a:latin typeface="Arial Narrow" pitchFamily="34" charset="0"/>
              </a:rPr>
              <a:t>Например, опустив кусочек льда в воду, ребенок надолго запомнит это явление; выявив его причину, будет знать, что лед плавает, потому что он легче воды. Если поместить большое количество льдинок в воду, можно наблюдать, как они сталкиваются, трещат и крошатся, что напоминает явление ледохода. Смоделированная ситуация позволит ребенку в дальнейшем ярко и подробно описать приход весны.</a:t>
            </a:r>
            <a:endParaRPr lang="ru-RU" sz="3200" dirty="0">
              <a:latin typeface="Arial Narrow"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2321</Words>
  <PresentationFormat>Экран (4:3)</PresentationFormat>
  <Paragraphs>146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Использование современных образовательных технологий в развитии речи дошкольников в условиях ФГОС ДО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современных образовательных технологий в развитии речи дошкольников в условиях ФГОС ДО</dc:title>
  <dc:creator>acer</dc:creator>
  <cp:lastModifiedBy>Ольга</cp:lastModifiedBy>
  <cp:revision>33</cp:revision>
  <dcterms:created xsi:type="dcterms:W3CDTF">2022-04-07T05:25:31Z</dcterms:created>
  <dcterms:modified xsi:type="dcterms:W3CDTF">2023-01-17T05:35:00Z</dcterms:modified>
</cp:coreProperties>
</file>