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6" r:id="rId3"/>
    <p:sldId id="257" r:id="rId4"/>
    <p:sldId id="267" r:id="rId5"/>
    <p:sldId id="268" r:id="rId6"/>
    <p:sldId id="259" r:id="rId7"/>
    <p:sldId id="260" r:id="rId8"/>
    <p:sldId id="261" r:id="rId9"/>
    <p:sldId id="269" r:id="rId10"/>
    <p:sldId id="262" r:id="rId11"/>
    <p:sldId id="270" r:id="rId12"/>
    <p:sldId id="263" r:id="rId13"/>
    <p:sldId id="264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7D59ABB2-EBA9-42A5-A7A6-5904816444C7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7D59ABB2-EBA9-42A5-A7A6-5904816444C7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59ABB2-EBA9-42A5-A7A6-5904816444C7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Zver\Desktop\1613674147_36-p-fon-dlya-prezentatsii-azbuka-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5085"/>
            <a:ext cx="12192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«Ласточка»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дополнительной общеобразовательной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программе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«Будущий первоклассник» 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учитель – дефектолог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Жолобова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Село Кыштовка  2022г</a:t>
            </a: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06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1355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Велась  работа в тетрадях,  которая способствовала развитию мелкой моторики рук. Большое внимание уделяла правильной посадке при письме, умению правильно держать карандаш, правильно располагать тетрадь.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 время ННОД были соблюдены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проводились физ. минутки и дыхательные упражнения.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Осуществлялась  работа с родителями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давались рекомендации, проводились беседы и консультации.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Информация размещалась в родительском уголке: «Развитие мелкой моторики дошкольников»,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«Что такое фонематический слух?»,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«Детская рука. Как её развивать?»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15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2000" cy="68135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2880" y="253218"/>
            <a:ext cx="11854445" cy="637266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8656427"/>
              </p:ext>
            </p:extLst>
          </p:nvPr>
        </p:nvGraphicFramePr>
        <p:xfrm>
          <a:off x="270657" y="253218"/>
          <a:ext cx="3829050" cy="5992837"/>
        </p:xfrm>
        <a:graphic>
          <a:graphicData uri="http://schemas.openxmlformats.org/presentationml/2006/ole">
            <p:oleObj spid="_x0000_s2062" name="Acrobat Document" r:id="rId4" imgW="5668166" imgH="8019048" progId="AcroExch.Document.11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2015971"/>
              </p:ext>
            </p:extLst>
          </p:nvPr>
        </p:nvGraphicFramePr>
        <p:xfrm>
          <a:off x="8095664" y="253219"/>
          <a:ext cx="3829050" cy="5992836"/>
        </p:xfrm>
        <a:graphic>
          <a:graphicData uri="http://schemas.openxmlformats.org/presentationml/2006/ole">
            <p:oleObj spid="_x0000_s2063" name="Acrobat Document" r:id="rId5" imgW="5666966" imgH="8019796" progId="AcroExch.Document.11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67283376"/>
              </p:ext>
            </p:extLst>
          </p:nvPr>
        </p:nvGraphicFramePr>
        <p:xfrm>
          <a:off x="4139272" y="253218"/>
          <a:ext cx="3829050" cy="5992837"/>
        </p:xfrm>
        <a:graphic>
          <a:graphicData uri="http://schemas.openxmlformats.org/presentationml/2006/ole">
            <p:oleObj spid="_x0000_s2064" name="Acrobat Document" r:id="rId6" imgW="5666966" imgH="80197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135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11957538" cy="662588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Организуя работу по подготовке к обучению грамоте всегда  учитываю индивидуальные и возрастные особенности ребёнка, его интересы и потребности. Т. к. нельзя лишать ребенка двигательной активности и  сокращать время игр и других видов детской деятельности. В результате комплексной и систематической работы по подготовке к грамоте у детей уточнились и  углубились имеющиеся представления, появились новые знания, сформировались новые умения, необходимые для овладения  грамотностью.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Результаты проведенной диагностики: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старшая группа  начало года - средний уровень развития – 19 детей; конец года – средний уровень 16 детей, 3 ребенка – высокий уровень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2 старшая группа начало года – 19 средний, конец года – 15 детей средний , 4 ребенка - высокий уровень.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Вывод: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 данная работа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способствует  развитию познавательной активности, любознательности и создает все необходимые предпосылки для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детей   к  успешному   обучению их в школе.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13550"/>
          </a:xfrm>
          <a:prstGeom prst="rect">
            <a:avLst/>
          </a:prstGeom>
          <a:noFill/>
        </p:spPr>
      </p:pic>
      <p:pic>
        <p:nvPicPr>
          <p:cNvPr id="3074" name="Picture 2" descr="C:\Users\Zver\Desktop\фото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265" y="393700"/>
            <a:ext cx="4149969" cy="5725745"/>
          </a:xfrm>
          <a:prstGeom prst="rect">
            <a:avLst/>
          </a:prstGeom>
          <a:noFill/>
        </p:spPr>
      </p:pic>
      <p:pic>
        <p:nvPicPr>
          <p:cNvPr id="3075" name="Picture 3" descr="C:\Users\Zver\Desktop\фото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1549" y="477129"/>
            <a:ext cx="4608443" cy="5811129"/>
          </a:xfrm>
          <a:prstGeom prst="rect">
            <a:avLst/>
          </a:prstGeom>
          <a:noFill/>
        </p:spPr>
      </p:pic>
      <p:pic>
        <p:nvPicPr>
          <p:cNvPr id="5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13550"/>
          </a:xfrm>
          <a:prstGeom prst="rect">
            <a:avLst/>
          </a:prstGeom>
          <a:noFill/>
        </p:spPr>
      </p:pic>
      <p:pic>
        <p:nvPicPr>
          <p:cNvPr id="6" name="Рисунок 5" descr="C:\Users\Zver\Desktop\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2943" y="2366962"/>
            <a:ext cx="3186113" cy="2124075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1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12192000" cy="68135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33046" y="1111349"/>
            <a:ext cx="10720754" cy="4290646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Шестой - седьмой год жизни занимает особое место в развитии дошкольника.  В этот период открываются новые возможности в познании мира, проявляются различия в темпах индивидуального развития детей.  При правильном воспитании интенсивно развиваются целостное восприятие окружающего мира, наглядно – образное мышление, творческое воображение, непосредственное эмоциональное отношение к окружающим людям.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1355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Подготовка детей к обучению грамоте занимает особое место в развитии </a:t>
            </a:r>
          </a:p>
          <a:p>
            <a:pPr algn="r">
              <a:buNone/>
            </a:pPr>
            <a:r>
              <a:rPr lang="ru-RU" dirty="0" smtClean="0"/>
              <a:t>детей дошкольного возраста.</a:t>
            </a:r>
          </a:p>
          <a:p>
            <a:pPr algn="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Грамота – это владение умением читать и писать тексты, излагать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свои мысли в письменной форме, понимать при чтении не только значение отдельных слов и предложений, но и смысл текста, т.е. овладение письменной речью. От того, как ребёнок будет введён в грамоту, во многом зависят его успехи в школе не только в чтении и письме, но и в усвоении русского языка в целом.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сделать обучение грамоте ребёнка более успешным, необходимо часть умений формировать в детском саду.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я посчитала, что программа «Будущий первоклассник» очень актуальна для детей  старшего дошкольного возраста.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80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135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lvl="0"/>
            <a:endParaRPr lang="ru-RU" dirty="0" smtClean="0"/>
          </a:p>
          <a:p>
            <a:pPr marL="0" indent="0" algn="ctr">
              <a:buNone/>
            </a:pPr>
            <a:r>
              <a:rPr lang="ru-RU" b="1" u="sng" dirty="0"/>
              <a:t>Цель программы: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закрепление </a:t>
            </a:r>
            <a:r>
              <a:rPr lang="ru-RU" dirty="0"/>
              <a:t>звуковой аналитико-синтетической активности как предпосылки обучения </a:t>
            </a:r>
            <a:r>
              <a:rPr lang="ru-RU" dirty="0" smtClean="0"/>
              <a:t>грамот</a:t>
            </a:r>
            <a:r>
              <a:rPr lang="ru-RU" b="1" i="1" dirty="0" smtClean="0"/>
              <a:t> </a:t>
            </a:r>
            <a:r>
              <a:rPr lang="ru-RU" b="1" i="1" dirty="0">
                <a:solidFill>
                  <a:schemeClr val="bg1"/>
                </a:solidFill>
              </a:rPr>
              <a:t>Задачи: 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/>
              <a:t>Закреплять представления о предложении (без грамматического определения). </a:t>
            </a:r>
          </a:p>
          <a:p>
            <a:pPr lvl="0"/>
            <a:r>
              <a:rPr lang="ru-RU" dirty="0"/>
              <a:t>Упражнять в составлении предложений, членении простых предложе­ний (без союзов и предлогов) на слова с указанием их последовательности. </a:t>
            </a:r>
          </a:p>
          <a:p>
            <a:pPr lvl="0"/>
            <a:r>
              <a:rPr lang="ru-RU" dirty="0"/>
              <a:t>Продолжать учить детей делить двусложные и трехсложные слова  на части. </a:t>
            </a:r>
          </a:p>
          <a:p>
            <a:pPr lvl="0"/>
            <a:r>
              <a:rPr lang="ru-RU" dirty="0"/>
              <a:t>Закреплять умение составлять слова из слогов (устно). </a:t>
            </a:r>
          </a:p>
          <a:p>
            <a:pPr lvl="0"/>
            <a:r>
              <a:rPr lang="ru-RU" dirty="0"/>
              <a:t>Закреплять умение выделять последовательность звуков в простых словах. </a:t>
            </a:r>
          </a:p>
          <a:p>
            <a:pPr lvl="0"/>
            <a:r>
              <a:rPr lang="ru-RU" dirty="0"/>
              <a:t>Познакомить с буквами по общепринятым группам на материале алфавита как знаками звуков.</a:t>
            </a:r>
          </a:p>
          <a:p>
            <a:r>
              <a:rPr lang="ru-RU" dirty="0"/>
              <a:t>Продолжать учить различать звуки: гласные и согласные, твердые и мягкие согласные, звонкие и глухие согласные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135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3896" y="239150"/>
            <a:ext cx="11619914" cy="644300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Целевые ориентиры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Интересуется  смыслом </a:t>
            </a:r>
            <a:r>
              <a:rPr lang="ru-RU" sz="3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слова.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Различает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на слух и в произношении все звуки родного языка. Внятно и отчетливо произносит слова и словосочетания с ес­тественными интонациями. 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Называет слова с опре­деленным звуком, находит слова с этим звуком в предложении, опреде­ляет место звука в слове. 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Согласовывает слова в предложении. 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Образовывает (по образцу) однокоренные слова, существительные с суффиксами, глаголы с приставками, прилага­тельные в сравнительной и превосходной степени. 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Ведет диалог ; доброжелателен и корректен с  собеседни­ками, имеет сформированную  культуру речевого общения. 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Имеет представления о предложении (без грамматического определения).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Делит двусложные и трехсложные слова  на части. 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Составляет слова из слогов (устно). 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Выделяет последовательность звуков в  словах 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Знает буквы алфавита как знаки обозначения  звуков.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Самостоятельно выполняет графические изображения букв алфавита.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Различает звуки: гласные и согласные, твердые и мягкие согласные, звонкие и глухие согласные.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1355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Данная программа рассчитана на 2 года и  включает 2 этапа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Подготовительный этап (старшая группа)</a:t>
            </a:r>
          </a:p>
          <a:p>
            <a:pPr marL="0" indent="0" algn="ct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2. Основной этап (подготовительная группа)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этом году я работала с  детьми двух  старших групп. Мы проходили 1  этап обучения.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Цель этапа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Подготовка к владению звуковым анализом слова, формирование основы для дальнейшего овладение детьми грамотой.</a:t>
            </a:r>
          </a:p>
          <a:p>
            <a:pPr marL="0" indent="0"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Задачи этапа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• Развивать у 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фонематический слух;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• Развивать умение звукового и слогового анализа, сопоставления звуков по их артикуляторным и акустическим признакам;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• Знакомить 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детей с понятиями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звук, буква, слог, слово, согласные и гласные звуки, твердые и мягкие согласные.</a:t>
            </a:r>
          </a:p>
          <a:p>
            <a:pPr marL="0" indent="0" algn="ctr">
              <a:buNone/>
            </a:pPr>
            <a:endParaRPr lang="ru-RU" sz="4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60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1355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проводила в первой половине дня, один раз в неделю.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проходила в форме игры и игровых упражнений с использованием наглядного материала ( игрушек, сказочных персонажей).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определение позиций звуков в слове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использовала схемы слов и фишки ( красного , синего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еленого цвета).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Zver\Desktop\ф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6548" y="1631853"/>
            <a:ext cx="3596639" cy="5050301"/>
          </a:xfrm>
          <a:prstGeom prst="rect">
            <a:avLst/>
          </a:prstGeom>
          <a:noFill/>
        </p:spPr>
      </p:pic>
      <p:pic>
        <p:nvPicPr>
          <p:cNvPr id="5" name="Picture 2" descr="C:\Users\Zver\Desktop\ст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355" y="3418448"/>
            <a:ext cx="2532184" cy="3439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730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1355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12192000" cy="62186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  использовала пальчиковые игры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развития артикуляционного аппарата, проводила артикуляционные упражнения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Знакомила детей с гласными и согласными звуками,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развивала фонематический слух;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Дети выполняли задания на звуковой анализ слова, определяли количество букв и слогов в слове, ударный слог.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определяли позицию звука в слове; ( в начале, середине, в конце)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выделяли навыки звукового разбора слов: различение гласных и согласных звуков,  твёрдых и мягких согласных;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учились делить слова на слоги;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составляли предложения из 3-4 слов; схемы предложений;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учились использовать обобщающие понятия;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составляли рассказы по серии картинок, сюжетной картинке, рассказ на заданную тему.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54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13550"/>
          </a:xfrm>
          <a:prstGeom prst="rect">
            <a:avLst/>
          </a:prstGeom>
          <a:noFill/>
        </p:spPr>
      </p:pic>
      <p:pic>
        <p:nvPicPr>
          <p:cNvPr id="4" name="Picture 2" descr="C:\Users\Zver\Desktop\фото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817" y="436098"/>
            <a:ext cx="3750469" cy="6231402"/>
          </a:xfrm>
          <a:prstGeom prst="rect">
            <a:avLst/>
          </a:prstGeom>
          <a:noFill/>
        </p:spPr>
      </p:pic>
      <p:pic>
        <p:nvPicPr>
          <p:cNvPr id="6" name="Picture 3" descr="C:\Users\Zver\Desktop\ст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5990" y="504092"/>
            <a:ext cx="4568190" cy="6163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397</TotalTime>
  <Words>803</Words>
  <Application>Microsoft Office PowerPoint</Application>
  <PresentationFormat>Произвольный</PresentationFormat>
  <Paragraphs>95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Начальная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Zverdvd.org</cp:lastModifiedBy>
  <cp:revision>56</cp:revision>
  <dcterms:created xsi:type="dcterms:W3CDTF">2016-05-15T18:01:44Z</dcterms:created>
  <dcterms:modified xsi:type="dcterms:W3CDTF">2022-06-15T09:54:23Z</dcterms:modified>
</cp:coreProperties>
</file>