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  <p:sldId id="274" r:id="rId18"/>
    <p:sldId id="275" r:id="rId19"/>
    <p:sldId id="276" r:id="rId20"/>
    <p:sldId id="277" r:id="rId21"/>
    <p:sldId id="278" r:id="rId22"/>
    <p:sldId id="271" r:id="rId23"/>
    <p:sldId id="279" r:id="rId24"/>
    <p:sldId id="27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69950-3901-44FA-930B-61518AF631F7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96EE47D-E631-42A3-B8B0-4F59D0A84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ndia.ru/text/category/bezopasnostmz_zhiznedeyatelmznosti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ndia.ru/text/category/razvitie_rebenka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2137384"/>
          </a:xfrm>
        </p:spPr>
        <p:txBody>
          <a:bodyPr>
            <a:normAutofit/>
          </a:bodyPr>
          <a:lstStyle/>
          <a:p>
            <a:r>
              <a:rPr lang="ru-RU" b="1" dirty="0" smtClean="0"/>
              <a:t>«Здоровьесберегающие технологии в образовательном процессе ДОУ»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122728">
            <a:off x="1008243" y="3629537"/>
            <a:ext cx="3071896" cy="2227711"/>
          </a:xfrm>
          <a:prstGeom prst="rect">
            <a:avLst/>
          </a:prstGeom>
        </p:spPr>
      </p:pic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357562"/>
            <a:ext cx="3674169" cy="272692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папки – передвижки, стендовая информация, беседы, совместные мероприятия и пр.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5.Технологии </a:t>
            </a:r>
            <a:r>
              <a:rPr lang="ru-RU" b="1" dirty="0" err="1" smtClean="0"/>
              <a:t>валеологического</a:t>
            </a:r>
            <a:r>
              <a:rPr lang="ru-RU" b="1" dirty="0" smtClean="0"/>
              <a:t> просвещения родителей</a:t>
            </a:r>
            <a:r>
              <a:rPr lang="ru-RU" dirty="0" smtClean="0"/>
              <a:t> –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57224" y="3200400"/>
            <a:ext cx="7429552" cy="3086120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 smtClean="0"/>
              <a:t>- развитие физических качеств;</a:t>
            </a:r>
          </a:p>
          <a:p>
            <a:pPr fontAlgn="base"/>
            <a:r>
              <a:rPr lang="ru-RU" dirty="0" smtClean="0"/>
              <a:t>- двигательной активности и становление физической культуры дошкольников;</a:t>
            </a:r>
          </a:p>
          <a:p>
            <a:pPr fontAlgn="base"/>
            <a:r>
              <a:rPr lang="ru-RU" dirty="0" smtClean="0"/>
              <a:t>- закаливание;</a:t>
            </a:r>
          </a:p>
          <a:p>
            <a:pPr fontAlgn="base"/>
            <a:r>
              <a:rPr lang="ru-RU" dirty="0" smtClean="0"/>
              <a:t>- оздоровительные процедуры в водной среде (бассейн);</a:t>
            </a:r>
          </a:p>
          <a:p>
            <a:pPr fontAlgn="base"/>
            <a:r>
              <a:rPr lang="ru-RU" dirty="0" smtClean="0"/>
              <a:t>- воспитание привычки к повседневной физической активности и забота о здоровье и др</a:t>
            </a:r>
            <a:r>
              <a:rPr lang="ru-RU" b="1" i="1" dirty="0" smtClean="0"/>
              <a:t>.</a:t>
            </a:r>
            <a:endParaRPr lang="ru-RU" dirty="0" smtClean="0"/>
          </a:p>
          <a:p>
            <a:pPr fontAlgn="base"/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6. </a:t>
            </a:r>
            <a:r>
              <a:rPr lang="ru-RU" sz="2200" b="1" dirty="0" err="1" smtClean="0"/>
              <a:t>Физкультурно</a:t>
            </a:r>
            <a:r>
              <a:rPr lang="ru-RU" sz="2200" b="1" dirty="0" smtClean="0"/>
              <a:t> – оздоровительные технологии</a:t>
            </a:r>
            <a:r>
              <a:rPr lang="ru-RU" sz="2200" dirty="0" smtClean="0"/>
              <a:t>, которые непосредственно направлены на физическое развитие и укрепление здоровья ребенка: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18845008_0_1ba94_659ffa18_xl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642918"/>
            <a:ext cx="3857652" cy="2893239"/>
          </a:xfrm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3000372"/>
            <a:ext cx="5650723" cy="316707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400" dirty="0" smtClean="0"/>
              <a:t>Всю работу по реализации здоровьесберегающих технологий мы строим на основе:</a:t>
            </a:r>
            <a:br>
              <a:rPr lang="ru-RU" sz="1400" dirty="0" smtClean="0"/>
            </a:br>
            <a:r>
              <a:rPr lang="ru-RU" sz="1400" dirty="0" smtClean="0"/>
              <a:t>- медицинских показаний и распределения детей по группам здоровья. </a:t>
            </a:r>
            <a:br>
              <a:rPr lang="ru-RU" sz="1400" dirty="0" smtClean="0"/>
            </a:br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sz="1400" dirty="0" smtClean="0"/>
              <a:t>- Уровня физической подготовленности детей по данным мониторинга воспитателя по физической культуре </a:t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3500437"/>
          <a:ext cx="7858180" cy="2436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1571636"/>
                <a:gridCol w="1571636"/>
                <a:gridCol w="1571636"/>
                <a:gridCol w="1571636"/>
              </a:tblGrid>
              <a:tr h="944736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Выше среднего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Ниже среднего</a:t>
                      </a:r>
                      <a:endParaRPr lang="ru-RU" dirty="0"/>
                    </a:p>
                  </a:txBody>
                  <a:tcPr/>
                </a:tc>
              </a:tr>
              <a:tr h="944736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547347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0,9%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1.  Технологии обучения здоровому образу жизни.</a:t>
            </a:r>
          </a:p>
          <a:p>
            <a:pPr fontAlgn="base"/>
            <a:r>
              <a:rPr lang="ru-RU" dirty="0" smtClean="0"/>
              <a:t>2.  Технологии сохранения и стимулирования здоровья.</a:t>
            </a:r>
          </a:p>
          <a:p>
            <a:pPr fontAlgn="base"/>
            <a:r>
              <a:rPr lang="ru-RU" b="1" i="1" dirty="0" smtClean="0"/>
              <a:t>3.  </a:t>
            </a:r>
            <a:r>
              <a:rPr lang="ru-RU" dirty="0" smtClean="0"/>
              <a:t>Коррекционные технологии</a:t>
            </a:r>
            <a:r>
              <a:rPr lang="ru-RU" b="1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Все инновационные </a:t>
            </a:r>
            <a:r>
              <a:rPr lang="ru-RU" sz="2400" dirty="0" err="1" smtClean="0"/>
              <a:t>физкультурно</a:t>
            </a:r>
            <a:r>
              <a:rPr lang="ru-RU" sz="2400" dirty="0" smtClean="0"/>
              <a:t> – оздоровительные технологии условно можно разделить на три категории: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28596" y="3200400"/>
            <a:ext cx="8286808" cy="344331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b="1" dirty="0" smtClean="0"/>
              <a:t>1.  Непосредственно образовательная деятельность в области «Физическое развитие»</a:t>
            </a:r>
            <a:r>
              <a:rPr lang="ru-RU" dirty="0" smtClean="0"/>
              <a:t> - организованная форма физического развития. Проводится воспитателем по физической культуре во всех группах в соответствии с требованиями программы, в разных формах: игровые, подгрупповые, индивидуальные, тренировочные, соревновательные и пр.</a:t>
            </a:r>
          </a:p>
          <a:p>
            <a:pPr fontAlgn="base"/>
            <a:r>
              <a:rPr lang="ru-RU" b="1" dirty="0" smtClean="0"/>
              <a:t>2.  Непосредственно образовательная деятельность в подразделе</a:t>
            </a:r>
            <a:endParaRPr lang="ru-RU" dirty="0" smtClean="0"/>
          </a:p>
          <a:p>
            <a:pPr fontAlgn="base"/>
            <a:r>
              <a:rPr lang="ru-RU" b="1" dirty="0" smtClean="0"/>
              <a:t> «Здоровье»</a:t>
            </a:r>
            <a:r>
              <a:rPr lang="ru-RU" dirty="0" smtClean="0"/>
              <a:t> - деятельность по ознакомлению детей со своим организмом, создание предпосылок к заботе о собственном здоровье. Проводится воспитателем, воспитателем по физической культуре. Здоровье является интегрированной формой работы с такими видами деятельности, как физическая культура, основы </a:t>
            </a:r>
            <a:r>
              <a:rPr lang="ru-RU" dirty="0" smtClean="0">
                <a:hlinkClick r:id="rId2" tooltip="Безопасность жизнедеятельности"/>
              </a:rPr>
              <a:t>безопасности жизнедеятельности</a:t>
            </a:r>
            <a:r>
              <a:rPr lang="ru-RU" dirty="0" smtClean="0"/>
              <a:t>, </a:t>
            </a:r>
            <a:r>
              <a:rPr lang="ru-RU" dirty="0" err="1" smtClean="0"/>
              <a:t>валеология</a:t>
            </a:r>
            <a:r>
              <a:rPr lang="ru-RU" dirty="0" smtClean="0"/>
              <a:t>.</a:t>
            </a:r>
          </a:p>
          <a:p>
            <a:pPr fontAlgn="base"/>
            <a:r>
              <a:rPr lang="ru-RU" b="1" dirty="0" smtClean="0"/>
              <a:t>3.  Спортивные развлечения, праздники.</a:t>
            </a:r>
            <a:endParaRPr lang="ru-RU" dirty="0" smtClean="0"/>
          </a:p>
          <a:p>
            <a:pPr fontAlgn="base"/>
            <a:r>
              <a:rPr lang="ru-RU" b="1" i="1" dirty="0" smtClean="0"/>
              <a:t>4.  </a:t>
            </a:r>
            <a:r>
              <a:rPr lang="ru-RU" b="1" dirty="0" smtClean="0"/>
              <a:t>Утренняя гимнастика. </a:t>
            </a:r>
            <a:endParaRPr lang="ru-RU" dirty="0" smtClean="0"/>
          </a:p>
          <a:p>
            <a:r>
              <a:rPr lang="ru-RU" b="1" i="1" dirty="0" smtClean="0"/>
              <a:t>5.  </a:t>
            </a:r>
            <a:r>
              <a:rPr lang="ru-RU" b="1" dirty="0" smtClean="0"/>
              <a:t>Оздоровительная работа в бассейне 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Технологии обучения здоровому образу жизни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01122" cy="5000660"/>
          </a:xfrm>
        </p:spPr>
        <p:txBody>
          <a:bodyPr>
            <a:normAutofit/>
          </a:bodyPr>
          <a:lstStyle/>
          <a:p>
            <a:r>
              <a:rPr lang="ru-RU" sz="1800" i="1" dirty="0" err="1" smtClean="0">
                <a:solidFill>
                  <a:schemeClr val="tx1"/>
                </a:solidFill>
              </a:rPr>
              <a:t>Стретчинг</a:t>
            </a:r>
            <a:r>
              <a:rPr lang="ru-RU" sz="1800" i="1" dirty="0" smtClean="0">
                <a:solidFill>
                  <a:schemeClr val="tx1"/>
                </a:solidFill>
              </a:rPr>
              <a:t> – </a:t>
            </a:r>
            <a:r>
              <a:rPr lang="ru-RU" sz="1800" dirty="0" smtClean="0">
                <a:solidFill>
                  <a:schemeClr val="tx1"/>
                </a:solidFill>
              </a:rPr>
              <a:t>не раньше чем через 30 мин. после приема пищи, 2 раза в неделю по 30 мин. со среднего возраста в физкультурном или музыкальном залах, либо в групповой комнате, в хорошо проветренном помещении специальные упражнения под музыку. Рекомендуется детям с вялой осанкой и плоскостопием.</a:t>
            </a:r>
          </a:p>
          <a:p>
            <a:endParaRPr lang="ru-RU" sz="3500" i="1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229600" cy="1470025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2.  Технологии сохранения и стимулирования здоровья.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9107_700x3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000504"/>
            <a:ext cx="4357718" cy="2178859"/>
          </a:xfrm>
          <a:prstGeom prst="rect">
            <a:avLst/>
          </a:prstGeom>
        </p:spPr>
      </p:pic>
      <p:pic>
        <p:nvPicPr>
          <p:cNvPr id="5" name="Рисунок 4" descr="121631-2dab173948a3d8c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500438"/>
            <a:ext cx="3714760" cy="2778331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5591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u="sng" dirty="0" smtClean="0"/>
              <a:t>Динамическая </a:t>
            </a:r>
            <a:r>
              <a:rPr lang="ru-RU" sz="1600" u="sng" dirty="0" smtClean="0"/>
              <a:t>пауза </a:t>
            </a:r>
            <a:r>
              <a:rPr lang="ru-RU" sz="1600" dirty="0" smtClean="0"/>
              <a:t>— </a:t>
            </a:r>
            <a:r>
              <a:rPr lang="ru-RU" sz="1600" dirty="0" err="1" smtClean="0"/>
              <a:t>пауза</a:t>
            </a:r>
            <a:r>
              <a:rPr lang="ru-RU" sz="1600" dirty="0" smtClean="0"/>
              <a:t> в учебной или трудовой деятельности, заполненная разнообразными видами двигательной активности.</a:t>
            </a:r>
            <a:endParaRPr lang="ru-RU" sz="1600" i="1" dirty="0" smtClean="0"/>
          </a:p>
          <a:p>
            <a:pPr>
              <a:buNone/>
            </a:pPr>
            <a:r>
              <a:rPr lang="ru-RU" sz="1600" dirty="0" smtClean="0"/>
              <a:t> Во </a:t>
            </a:r>
            <a:r>
              <a:rPr lang="ru-RU" sz="1600" dirty="0" smtClean="0"/>
              <a:t>время занятий, 2-5 мин., по мере утомляемости детей. Рекомендуется для всех детей в качестве профилактики утомления. Могут включать в себя элементы гимнастики для глаз, дыхательной гимнастики и других в зависимости от вида занятия</a:t>
            </a:r>
            <a:r>
              <a:rPr lang="ru-RU" sz="1600" dirty="0" smtClean="0"/>
              <a:t>.</a:t>
            </a:r>
            <a:r>
              <a:rPr lang="ru-RU" sz="1600" dirty="0" smtClean="0"/>
              <a:t> Ветер дует нам в лицо (руками машем себе в лицо)</a:t>
            </a:r>
          </a:p>
          <a:p>
            <a:pPr>
              <a:buNone/>
            </a:pPr>
            <a:r>
              <a:rPr lang="ru-RU" sz="1600" dirty="0" smtClean="0"/>
              <a:t>Закачалось деревцо (руки вверх и качаемся)</a:t>
            </a:r>
          </a:p>
          <a:p>
            <a:pPr>
              <a:buNone/>
            </a:pPr>
            <a:r>
              <a:rPr lang="ru-RU" sz="1600" dirty="0" smtClean="0"/>
              <a:t>Ветерок все тише, тише (медленно приседаем)</a:t>
            </a:r>
          </a:p>
          <a:p>
            <a:pPr>
              <a:buNone/>
            </a:pPr>
            <a:r>
              <a:rPr lang="ru-RU" sz="1600" dirty="0" smtClean="0"/>
              <a:t>Деревцо все выше, выше (медленно встаем, поднимаемся на носочки, руки вверх)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endParaRPr lang="ru-RU" dirty="0"/>
          </a:p>
        </p:txBody>
      </p:sp>
      <p:pic>
        <p:nvPicPr>
          <p:cNvPr id="4" name="Рисунок 3" descr="img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286104"/>
            <a:ext cx="4000528" cy="300039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00042"/>
            <a:ext cx="7772400" cy="5519758"/>
          </a:xfrm>
        </p:spPr>
        <p:txBody>
          <a:bodyPr/>
          <a:lstStyle/>
          <a:p>
            <a:pPr>
              <a:buNone/>
            </a:pPr>
            <a:r>
              <a:rPr lang="ru-RU" sz="2400" i="1" dirty="0" smtClean="0"/>
              <a:t>    </a:t>
            </a:r>
            <a:r>
              <a:rPr lang="ru-RU" sz="1600" i="1" dirty="0" smtClean="0"/>
              <a:t>Подвижные </a:t>
            </a:r>
            <a:r>
              <a:rPr lang="ru-RU" sz="1600" i="1" dirty="0" smtClean="0"/>
              <a:t>и спортивные игры</a:t>
            </a:r>
            <a:r>
              <a:rPr lang="ru-RU" sz="1600" dirty="0" smtClean="0"/>
              <a:t> – как часть физкультурного занятия, на прогулке, в групповой комнате - малой, средней и высокой степени подвижности Ежедневно для всех возрастных групп. Игры подбираются в соответствии с возрастом ребенка, местом и временем ее проведения. В детском саду мы используем лишь элементы спортивных игр.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214554"/>
            <a:ext cx="5713912" cy="419167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290"/>
            <a:ext cx="7772400" cy="5805510"/>
          </a:xfrm>
        </p:spPr>
        <p:txBody>
          <a:bodyPr/>
          <a:lstStyle/>
          <a:p>
            <a:pPr>
              <a:buNone/>
            </a:pPr>
            <a:r>
              <a:rPr lang="ru-RU" sz="2400" i="1" dirty="0" smtClean="0"/>
              <a:t>Релаксация </a:t>
            </a:r>
            <a:r>
              <a:rPr lang="ru-RU" sz="2400" dirty="0" smtClean="0"/>
              <a:t>– в любом подходящем помещении, в зависимости от состояния детей и целей, педагог определяет интенсивность технологии. Для всех возрастных групп. Можно использовать спокойную классическую музыку (Чайковский, Рахманинов), звуки природы. </a:t>
            </a:r>
          </a:p>
          <a:p>
            <a:endParaRPr lang="ru-RU" dirty="0"/>
          </a:p>
        </p:txBody>
      </p:sp>
      <p:pic>
        <p:nvPicPr>
          <p:cNvPr id="4" name="Рисунок 3" descr="img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286124"/>
            <a:ext cx="4000501" cy="3000376"/>
          </a:xfrm>
          <a:prstGeom prst="rect">
            <a:avLst/>
          </a:prstGeom>
        </p:spPr>
      </p:pic>
      <p:pic>
        <p:nvPicPr>
          <p:cNvPr id="5" name="Рисунок 4" descr="image0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36204">
            <a:off x="4962379" y="3242529"/>
            <a:ext cx="3627169" cy="2300289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71472" y="3200400"/>
            <a:ext cx="8072494" cy="315755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1.  Осмысление накопленного опыта сохранения и укрепления здоровья детей;</a:t>
            </a:r>
          </a:p>
          <a:p>
            <a:pPr fontAlgn="base"/>
            <a:r>
              <a:rPr lang="ru-RU" dirty="0" smtClean="0"/>
              <a:t>2.  Оценка его эффективности и модернизация содержания </a:t>
            </a:r>
            <a:r>
              <a:rPr lang="ru-RU" dirty="0" err="1" smtClean="0"/>
              <a:t>физкультурно</a:t>
            </a:r>
            <a:r>
              <a:rPr lang="ru-RU" dirty="0" smtClean="0"/>
              <a:t> – оздоровительных технологий, через становления у детей позиции созидателя в отношении своего здоровья и здоровья окружающих;</a:t>
            </a:r>
          </a:p>
          <a:p>
            <a:pPr fontAlgn="base"/>
            <a:r>
              <a:rPr lang="ru-RU" b="1" i="1" dirty="0" smtClean="0"/>
              <a:t>3.  </a:t>
            </a:r>
            <a:r>
              <a:rPr lang="ru-RU" dirty="0" smtClean="0"/>
              <a:t>Необходимость преодоления узкоспециализированных подходов в организации оздоровительной деятельности и физического воспитания через использование инновационных здоровьесберегающих технологий</a:t>
            </a:r>
            <a:r>
              <a:rPr lang="ru-RU" b="1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задачи работы  коллектива: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57166"/>
            <a:ext cx="7772400" cy="5662634"/>
          </a:xfrm>
        </p:spPr>
        <p:txBody>
          <a:bodyPr/>
          <a:lstStyle/>
          <a:p>
            <a:pPr>
              <a:buNone/>
            </a:pPr>
            <a:r>
              <a:rPr lang="ru-RU" sz="2400" i="1" dirty="0" smtClean="0"/>
              <a:t>Гимнастика пальчиковая</a:t>
            </a:r>
            <a:r>
              <a:rPr lang="ru-RU" sz="2400" dirty="0" smtClean="0"/>
              <a:t> – с младшего возраста индивидуально либо с подгруппой ежедневно. Рекомендуется всем детям, особенно с речевыми проблемами. Проводится в любой удобный отрезок времени (в любое удобное время).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age002_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2214554"/>
            <a:ext cx="4314834" cy="399597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Cambria" pitchFamily="18" charset="0"/>
              </a:rPr>
              <a:t>Корригирующая гимнастика – это комплекс специальных упражнений, направленных на формирование правильной осанки и устранение деформаций опорно-двигательного аппарата.</a:t>
            </a:r>
            <a:endParaRPr lang="ru-RU" sz="1600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Используется </a:t>
            </a:r>
            <a:r>
              <a:rPr lang="ru-RU" sz="2400" dirty="0" smtClean="0"/>
              <a:t>в различных формах </a:t>
            </a:r>
            <a:r>
              <a:rPr lang="ru-RU" sz="2400" dirty="0" err="1" smtClean="0"/>
              <a:t>физкультурно</a:t>
            </a:r>
            <a:r>
              <a:rPr lang="ru-RU" sz="2400" dirty="0" smtClean="0"/>
              <a:t>- оздоровительной </a:t>
            </a:r>
            <a:r>
              <a:rPr lang="ru-RU" sz="2400" dirty="0" smtClean="0"/>
              <a:t>работы. Форма проведения зависит от поставленной задачи и контингента детей.</a:t>
            </a:r>
          </a:p>
          <a:p>
            <a:endParaRPr lang="ru-RU" dirty="0"/>
          </a:p>
        </p:txBody>
      </p:sp>
      <p:pic>
        <p:nvPicPr>
          <p:cNvPr id="4" name="Рисунок 3" descr="i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429000"/>
            <a:ext cx="2419350" cy="1809750"/>
          </a:xfrm>
          <a:prstGeom prst="rect">
            <a:avLst/>
          </a:prstGeom>
        </p:spPr>
      </p:pic>
      <p:pic>
        <p:nvPicPr>
          <p:cNvPr id="5" name="Рисунок 4" descr="spo353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214686"/>
            <a:ext cx="3252581" cy="255387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472518" cy="6357982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Гимнастика </a:t>
            </a:r>
            <a:r>
              <a:rPr lang="ru-RU" sz="2800" i="1" dirty="0" smtClean="0"/>
              <a:t>для глаз</a:t>
            </a:r>
            <a:r>
              <a:rPr lang="ru-RU" sz="2800" dirty="0" smtClean="0"/>
              <a:t> – ежедневно по 3-5 мин. в любое свободное время в зависимости от интенсивности зрительной нагрузки с младшего возраста. Рекомендуется использовать наглядный материал, показ педагога.</a:t>
            </a:r>
          </a:p>
          <a:p>
            <a:r>
              <a:rPr lang="ru-RU" sz="2800" i="1" dirty="0" smtClean="0"/>
              <a:t>Гимнастика дыхательная</a:t>
            </a:r>
            <a:r>
              <a:rPr lang="ru-RU" sz="2800" dirty="0" smtClean="0"/>
              <a:t> – в различных формах физкультурно-оздоровительной работы. Обеспечить проветривание помещения, педагогу дать детям инструкции об обязательной гигиене полости носа перед проведением процедуры.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857232"/>
            <a:ext cx="7772400" cy="5162568"/>
          </a:xfrm>
        </p:spPr>
        <p:txBody>
          <a:bodyPr/>
          <a:lstStyle/>
          <a:p>
            <a:r>
              <a:rPr lang="ru-RU" sz="2400" i="1" dirty="0" smtClean="0"/>
              <a:t>Гимнастика ортопедическая</a:t>
            </a:r>
            <a:r>
              <a:rPr lang="ru-RU" sz="2400" dirty="0" smtClean="0"/>
              <a:t> – в различных формах физкультурно-оздоровительной работы. Рекомендуется детям с плоскостопием и в качестве профилактики болезней опорного свода стопы/</a:t>
            </a:r>
          </a:p>
          <a:p>
            <a:endParaRPr lang="ru-RU" dirty="0"/>
          </a:p>
        </p:txBody>
      </p:sp>
      <p:pic>
        <p:nvPicPr>
          <p:cNvPr id="4" name="Рисунок 3" descr="i (1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786058"/>
            <a:ext cx="4066305" cy="2452692"/>
          </a:xfrm>
          <a:prstGeom prst="rect">
            <a:avLst/>
          </a:prstGeom>
        </p:spPr>
      </p:pic>
      <p:pic>
        <p:nvPicPr>
          <p:cNvPr id="5" name="Рисунок 4" descr="i (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3857628"/>
            <a:ext cx="3536181" cy="235745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55911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Коррекционные технологии</a:t>
            </a:r>
          </a:p>
          <a:p>
            <a:r>
              <a:rPr lang="ru-RU" i="1" dirty="0" smtClean="0"/>
              <a:t>Технологии музыкального воздействия</a:t>
            </a:r>
            <a:r>
              <a:rPr lang="ru-RU" dirty="0" smtClean="0"/>
              <a:t> – в различных формах физкультурно-оздоровительной работы; либо отдельные занятия 2-4 раза в месяц в зависимости от поставленных целей. Используются в качестве вспомогательного средства как часть других технологий; для снятия напряжения, повышения эмоционального настроя и пр.</a:t>
            </a:r>
          </a:p>
          <a:p>
            <a:r>
              <a:rPr lang="ru-RU" i="1" dirty="0" err="1" smtClean="0"/>
              <a:t>Сказкотерапия</a:t>
            </a:r>
            <a:r>
              <a:rPr lang="ru-RU" i="1" dirty="0" smtClean="0"/>
              <a:t> </a:t>
            </a:r>
            <a:r>
              <a:rPr lang="ru-RU" dirty="0" smtClean="0"/>
              <a:t>– 2-4 занятия в месяц по 30 мин. со старшего возраста. Занятия используют для психологической терапевтической и развивающей работы. Сказку может рассказывать взрослый, либо это может быть групповое рассказывание, где рассказчиком является не один человек, группа детей, а остальные дети повторяют за рассказчиками необходимые движения.</a:t>
            </a:r>
          </a:p>
          <a:p>
            <a:r>
              <a:rPr lang="ru-RU" i="1" dirty="0" smtClean="0"/>
              <a:t>Технологии воздействия цветом</a:t>
            </a:r>
            <a:r>
              <a:rPr lang="ru-RU" dirty="0" smtClean="0"/>
              <a:t> – Правильно подобранные цвета интерьера в нашей группе снимают напряжение и повышают эмоциональный настрой ребенка.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929198"/>
            <a:ext cx="2286016" cy="1714512"/>
          </a:xfrm>
          <a:prstGeom prst="rect">
            <a:avLst/>
          </a:prstGeom>
        </p:spPr>
      </p:pic>
      <p:pic>
        <p:nvPicPr>
          <p:cNvPr id="5" name="Рисунок 4" descr="i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4929198"/>
            <a:ext cx="1785950" cy="1655271"/>
          </a:xfrm>
          <a:prstGeom prst="rect">
            <a:avLst/>
          </a:prstGeom>
        </p:spPr>
      </p:pic>
      <p:pic>
        <p:nvPicPr>
          <p:cNvPr id="6" name="Рисунок 5" descr="пальчиковые краски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6" y="5000636"/>
            <a:ext cx="2452673" cy="163683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42910" y="3200400"/>
            <a:ext cx="7858180" cy="308612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- системность и последовательность реализации здоровьесберегающих технологий;</a:t>
            </a:r>
          </a:p>
          <a:p>
            <a:pPr fontAlgn="base"/>
            <a:r>
              <a:rPr lang="ru-RU" dirty="0" smtClean="0"/>
              <a:t>- сознательность и активность каждого субъекта образовательного процесса (дети, педагоги, родители);</a:t>
            </a:r>
          </a:p>
          <a:p>
            <a:pPr fontAlgn="base"/>
            <a:r>
              <a:rPr lang="ru-RU" dirty="0" smtClean="0"/>
              <a:t>- непрерывность </a:t>
            </a:r>
            <a:r>
              <a:rPr lang="ru-RU" dirty="0" err="1" smtClean="0"/>
              <a:t>здоровьесберегающего</a:t>
            </a:r>
            <a:r>
              <a:rPr lang="ru-RU" dirty="0" smtClean="0"/>
              <a:t> процесса;</a:t>
            </a:r>
          </a:p>
          <a:p>
            <a:pPr fontAlgn="base"/>
            <a:r>
              <a:rPr lang="ru-RU" dirty="0" smtClean="0"/>
              <a:t>- доступность технологии детям;</a:t>
            </a:r>
          </a:p>
          <a:p>
            <a:pPr fontAlgn="base"/>
            <a:r>
              <a:rPr lang="ru-RU" dirty="0" smtClean="0"/>
              <a:t>- учет индивидуальных и возрастных особенностей каждого ребенка.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Принципы работы по </a:t>
            </a:r>
            <a:r>
              <a:rPr lang="ru-RU" dirty="0" err="1" smtClean="0"/>
              <a:t>здоровьесбережению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71472" y="3200400"/>
            <a:ext cx="8072494" cy="330043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Соблюдение режима, больше движения, правильное питание, как можно больше положительных эмоций, прочь уныние и тоску, пожелание себе и окружающим только добра!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</a:t>
            </a:r>
            <a:r>
              <a:rPr lang="ru-RU" dirty="0" err="1" smtClean="0"/>
              <a:t>здоровьесбережения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7158" y="3200400"/>
            <a:ext cx="8358246" cy="344331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1.  </a:t>
            </a:r>
            <a:r>
              <a:rPr lang="ru-RU" dirty="0" err="1" smtClean="0"/>
              <a:t>Медико</a:t>
            </a:r>
            <a:r>
              <a:rPr lang="ru-RU" dirty="0" smtClean="0"/>
              <a:t> – профилактические;</a:t>
            </a:r>
          </a:p>
          <a:p>
            <a:pPr fontAlgn="base"/>
            <a:r>
              <a:rPr lang="ru-RU" dirty="0" smtClean="0"/>
              <a:t>2.  Здоровьесберегающие образовательные технологии в детском саду.</a:t>
            </a:r>
          </a:p>
          <a:p>
            <a:pPr fontAlgn="base"/>
            <a:r>
              <a:rPr lang="ru-RU" dirty="0" smtClean="0"/>
              <a:t>3.  Технологии обеспечения социально – психологического благополучия ребенка;</a:t>
            </a:r>
          </a:p>
          <a:p>
            <a:pPr fontAlgn="base"/>
            <a:r>
              <a:rPr lang="ru-RU" dirty="0" smtClean="0"/>
              <a:t>4.  Здоровьесбережение и здоровьеобогащения педагогов;</a:t>
            </a:r>
          </a:p>
          <a:p>
            <a:pPr fontAlgn="base"/>
            <a:r>
              <a:rPr lang="ru-RU" dirty="0" smtClean="0"/>
              <a:t>5.  Физкультурною – оздоровительные технологии;</a:t>
            </a:r>
          </a:p>
          <a:p>
            <a:pPr fontAlgn="base"/>
            <a:r>
              <a:rPr lang="ru-RU" b="1" i="1" dirty="0" smtClean="0"/>
              <a:t>6.  </a:t>
            </a:r>
            <a:r>
              <a:rPr lang="ru-RU" dirty="0" smtClean="0"/>
              <a:t>Валеологическое просвещение родителей.</a:t>
            </a:r>
          </a:p>
          <a:p>
            <a:pPr fontAlgn="base"/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Виды здоровьесберегающих технологий</a:t>
            </a: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71472" y="3200400"/>
            <a:ext cx="8215370" cy="3228996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-  Организация мониторинга здоровья дошкольников;</a:t>
            </a:r>
          </a:p>
          <a:p>
            <a:pPr fontAlgn="base"/>
            <a:r>
              <a:rPr lang="ru-RU" dirty="0" smtClean="0"/>
              <a:t>-  Определение оптимальной нагрузки на ребенка, с учетом возрастных и индивидуальных особенностей;</a:t>
            </a:r>
          </a:p>
          <a:p>
            <a:pPr fontAlgn="base"/>
            <a:r>
              <a:rPr lang="ru-RU" dirty="0" smtClean="0"/>
              <a:t>-  Разработка рекомендаций по оптимизации детского здоровья;</a:t>
            </a:r>
          </a:p>
          <a:p>
            <a:pPr fontAlgn="base"/>
            <a:r>
              <a:rPr lang="ru-RU" dirty="0" smtClean="0"/>
              <a:t>-  Организация и контроль питания детей;</a:t>
            </a:r>
          </a:p>
          <a:p>
            <a:pPr fontAlgn="base"/>
            <a:r>
              <a:rPr lang="ru-RU" dirty="0" smtClean="0"/>
              <a:t>-  Организация и контроль физического развития и закаливания дошкольников;</a:t>
            </a:r>
          </a:p>
          <a:p>
            <a:pPr fontAlgn="base"/>
            <a:r>
              <a:rPr lang="ru-RU" dirty="0" smtClean="0"/>
              <a:t>-  Организация профилактических мероприятий;</a:t>
            </a:r>
          </a:p>
          <a:p>
            <a:pPr fontAlgn="base"/>
            <a:r>
              <a:rPr lang="ru-RU" dirty="0" smtClean="0"/>
              <a:t>-  Организация контроля и помощь в обеспечении требований </a:t>
            </a:r>
            <a:r>
              <a:rPr lang="ru-RU" dirty="0" err="1" smtClean="0"/>
              <a:t>СаНПиНа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-  Организация </a:t>
            </a:r>
            <a:r>
              <a:rPr lang="ru-RU" dirty="0" err="1" smtClean="0"/>
              <a:t>здоровьесберегающей</a:t>
            </a:r>
            <a:r>
              <a:rPr lang="ru-RU" dirty="0" smtClean="0"/>
              <a:t> среды в ДОУ</a:t>
            </a:r>
            <a:r>
              <a:rPr lang="ru-RU" b="1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28596" y="1785926"/>
            <a:ext cx="8258204" cy="1190029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/>
              <a:t>1. </a:t>
            </a:r>
            <a:r>
              <a:rPr lang="ru-RU" sz="1800" b="1" dirty="0" smtClean="0"/>
              <a:t> </a:t>
            </a:r>
            <a:r>
              <a:rPr lang="ru-RU" sz="1800" b="1" dirty="0" err="1" smtClean="0"/>
              <a:t>Медико</a:t>
            </a:r>
            <a:r>
              <a:rPr lang="ru-RU" sz="1800" b="1" dirty="0" smtClean="0"/>
              <a:t> – профилактические технологии или как их еще называют лечебно - профилактические</a:t>
            </a:r>
            <a:r>
              <a:rPr lang="ru-RU" sz="1800" dirty="0" smtClean="0"/>
              <a:t> - это технологии, обеспечивающие сохранение и приумножение здоровья детей под руководством медицинского персонала ДОУ в соответствии с медицинскими требованиями и нормами, с использованием медицинских средств. К ним относятся следующие технологии: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00034" y="1500174"/>
            <a:ext cx="8229600" cy="1470025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000" b="1" dirty="0" smtClean="0"/>
              <a:t>2. Здоровьесберегающие образовательные технологии</a:t>
            </a:r>
            <a:r>
              <a:rPr lang="ru-RU" sz="2000" dirty="0" smtClean="0"/>
              <a:t> - это</a:t>
            </a:r>
            <a:br>
              <a:rPr lang="ru-RU" sz="2000" dirty="0" smtClean="0"/>
            </a:br>
            <a:r>
              <a:rPr lang="ru-RU" sz="2000" dirty="0" smtClean="0"/>
              <a:t>прежде всего технологии воспитания </a:t>
            </a:r>
            <a:r>
              <a:rPr lang="ru-RU" sz="2000" dirty="0" err="1" smtClean="0"/>
              <a:t>валеологической</a:t>
            </a:r>
            <a:r>
              <a:rPr lang="ru-RU" sz="2000" dirty="0" smtClean="0"/>
              <a:t> культуры или культуры здоровья дошкольников.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429000"/>
            <a:ext cx="3995264" cy="2357454"/>
          </a:xfrm>
          <a:prstGeom prst="rect">
            <a:avLst/>
          </a:prstGeom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3500438"/>
            <a:ext cx="4207923" cy="238125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42910" y="3200400"/>
            <a:ext cx="8001056" cy="330043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нашем детском саду основной задачей является обеспечение эмоциональной комфортности и позитивное психологическое самочувствие ребенка, в процессе общения со сверстниками и взрослыми в детском саду и семье, обеспечение социально – </a:t>
            </a:r>
            <a:r>
              <a:rPr lang="ru-RU" dirty="0" smtClean="0"/>
              <a:t>эмоционального </a:t>
            </a:r>
            <a:r>
              <a:rPr lang="ru-RU" dirty="0" smtClean="0"/>
              <a:t>благополучия дошкольника. Реализацией данных технологий занимаются воспитатели и специалисты дошкольного образования в педагогическом процессе ДОУ. К этому виду технологий можно отнести технологии психологического и </a:t>
            </a:r>
            <a:r>
              <a:rPr lang="ru-RU" dirty="0" err="1" smtClean="0"/>
              <a:t>психолого</a:t>
            </a:r>
            <a:r>
              <a:rPr lang="ru-RU" dirty="0" smtClean="0"/>
              <a:t> – педагогического сопровождения </a:t>
            </a:r>
            <a:r>
              <a:rPr lang="ru-RU" dirty="0" smtClean="0">
                <a:hlinkClick r:id="rId2" tooltip="Развитие ребенка"/>
              </a:rPr>
              <a:t>развития ребенка</a:t>
            </a:r>
            <a:r>
              <a:rPr lang="ru-RU" dirty="0" smtClean="0"/>
              <a:t> в педагогическом процессе ДОУ.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800" b="1" dirty="0" smtClean="0"/>
              <a:t>3.  Технологии обеспечения социально – психологического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благополучия</a:t>
            </a:r>
            <a:r>
              <a:rPr lang="ru-RU" sz="1800" dirty="0" smtClean="0"/>
              <a:t> ребенка – технологии, обеспечивающие психологическое и социальное здоровье ребенка – дошкольника. </a:t>
            </a:r>
            <a:endParaRPr lang="ru-RU" sz="1800"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57224" y="3200400"/>
            <a:ext cx="7715304" cy="2586054"/>
          </a:xfrm>
        </p:spPr>
        <p:txBody>
          <a:bodyPr/>
          <a:lstStyle/>
          <a:p>
            <a:r>
              <a:rPr lang="ru-RU" dirty="0" smtClean="0"/>
              <a:t>Задача данных технологий – обеспечение </a:t>
            </a:r>
            <a:r>
              <a:rPr lang="ru-RU" dirty="0" err="1" smtClean="0"/>
              <a:t>валеологической</a:t>
            </a:r>
            <a:r>
              <a:rPr lang="ru-RU" dirty="0" smtClean="0"/>
              <a:t> образованности </a:t>
            </a:r>
            <a:r>
              <a:rPr lang="ru-RU" dirty="0" smtClean="0"/>
              <a:t>педагогов.</a:t>
            </a:r>
          </a:p>
          <a:p>
            <a:r>
              <a:rPr lang="ru-RU" dirty="0" smtClean="0"/>
              <a:t>Семинары, практикумы, круглые столы, консультации.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00034" y="1500174"/>
            <a:ext cx="8229600" cy="1470025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4. Технологии </a:t>
            </a:r>
            <a:r>
              <a:rPr lang="ru-RU" sz="1600" b="1" dirty="0" err="1" smtClean="0"/>
              <a:t>здоровьесбережения</a:t>
            </a:r>
            <a:r>
              <a:rPr lang="ru-RU" sz="1600" b="1" dirty="0" smtClean="0"/>
              <a:t> и здоровьеобогащения</a:t>
            </a:r>
            <a:r>
              <a:rPr lang="ru-RU" sz="1600" dirty="0" smtClean="0"/>
              <a:t> </a:t>
            </a:r>
            <a:r>
              <a:rPr lang="ru-RU" sz="1600" b="1" dirty="0" smtClean="0"/>
              <a:t>педагогов дошкольного образования </a:t>
            </a:r>
            <a:r>
              <a:rPr lang="ru-RU" sz="1600" dirty="0" smtClean="0"/>
              <a:t>- технологии, направленные на развитие культуры здоровья педагогов детского сада, в том числе культуры профессионального здоровья, развитие потребности к здоровому образу жизни. </a:t>
            </a:r>
            <a:endParaRPr lang="ru-RU" sz="1600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148</TotalTime>
  <Words>415</Words>
  <Application>Microsoft Office PowerPoint</Application>
  <PresentationFormat>Экран (4:3)</PresentationFormat>
  <Paragraphs>92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Справедливость</vt:lpstr>
      <vt:lpstr>«Здоровьесберегающие технологии в образовательном процессе ДОУ» </vt:lpstr>
      <vt:lpstr>Основные задачи работы  коллектива:</vt:lpstr>
      <vt:lpstr>Принципы работы по здоровьесбережению:</vt:lpstr>
      <vt:lpstr>Правила здоровьесбережения:</vt:lpstr>
      <vt:lpstr>Виды здоровьесберегающих технологий</vt:lpstr>
      <vt:lpstr>1.  Медико – профилактические технологии или как их еще называют лечебно - профилактические - это технологии, обеспечивающие сохранение и приумножение здоровья детей под руководством медицинского персонала ДОУ в соответствии с медицинскими требованиями и нормами, с использованием медицинских средств. К ним относятся следующие технологии: </vt:lpstr>
      <vt:lpstr>2. Здоровьесберегающие образовательные технологии - это прежде всего технологии воспитания валеологической культуры или культуры здоровья дошкольников. </vt:lpstr>
      <vt:lpstr>3.  Технологии обеспечения социально – психологического благополучия ребенка – технологии, обеспечивающие психологическое и социальное здоровье ребенка – дошкольника. </vt:lpstr>
      <vt:lpstr>4. Технологии здоровьесбережения и здоровьеобогащения педагогов дошкольного образования - технологии, направленные на развитие культуры здоровья педагогов детского сада, в том числе культуры профессионального здоровья, развитие потребности к здоровому образу жизни. </vt:lpstr>
      <vt:lpstr>5.Технологии валеологического просвещения родителей – </vt:lpstr>
      <vt:lpstr>6. Физкультурно – оздоровительные технологии, которые непосредственно направлены на физическое развитие и укрепление здоровья ребенка: </vt:lpstr>
      <vt:lpstr>Слайд 12</vt:lpstr>
      <vt:lpstr>Всю работу по реализации здоровьесберегающих технологий мы строим на основе: - медицинских показаний и распределения детей по группам здоровья.    - Уровня физической подготовленности детей по данным мониторинга воспитателя по физической культуре  </vt:lpstr>
      <vt:lpstr>Все инновационные физкультурно – оздоровительные технологии условно можно разделить на три категории: </vt:lpstr>
      <vt:lpstr>Технологии обучения здоровому образу жизни </vt:lpstr>
      <vt:lpstr>2.  Технологии сохранения и стимулирования здоровья. </vt:lpstr>
      <vt:lpstr>Слайд 17</vt:lpstr>
      <vt:lpstr>Слайд 18</vt:lpstr>
      <vt:lpstr>Слайд 19</vt:lpstr>
      <vt:lpstr>Слайд 20</vt:lpstr>
      <vt:lpstr>Корригирующая гимнастика – это комплекс специальных упражнений, направленных на формирование правильной осанки и устранение деформаций опорно-двигательного аппарата.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«Здоровьесберегающие технологии в образовательном процессе ДОУ» </dc:title>
  <dc:creator>1</dc:creator>
  <cp:lastModifiedBy>1</cp:lastModifiedBy>
  <cp:revision>48</cp:revision>
  <dcterms:created xsi:type="dcterms:W3CDTF">2015-10-12T07:36:55Z</dcterms:created>
  <dcterms:modified xsi:type="dcterms:W3CDTF">2015-10-13T07:58:56Z</dcterms:modified>
</cp:coreProperties>
</file>