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56" r:id="rId3"/>
    <p:sldId id="259" r:id="rId4"/>
    <p:sldId id="262" r:id="rId5"/>
    <p:sldId id="263" r:id="rId6"/>
    <p:sldId id="268" r:id="rId7"/>
    <p:sldId id="261" r:id="rId8"/>
    <p:sldId id="265" r:id="rId9"/>
    <p:sldId id="260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669900"/>
    <a:srgbClr val="FFFF00"/>
    <a:srgbClr val="FFFF66"/>
    <a:srgbClr val="0099FF"/>
    <a:srgbClr val="FF9900"/>
    <a:srgbClr val="6600CC"/>
    <a:srgbClr val="FF0000"/>
    <a:srgbClr val="0066FF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4A6A6-63FD-4C4D-BF86-729FFE65C5B1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6F2BD-87E2-411C-B54A-F66B3B911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1202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6F2BD-87E2-411C-B54A-F66B3B91132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3495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399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809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495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33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403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060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151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940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27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560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869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8E180-A35D-4207-8B3C-5D2A6B2B434E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C1BF-8AFE-4205-819F-25EC23090E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535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jpe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3.png"/><Relationship Id="rId10" Type="http://schemas.openxmlformats.org/officeDocument/2006/relationships/image" Target="../media/image14.png"/><Relationship Id="rId4" Type="http://schemas.openxmlformats.org/officeDocument/2006/relationships/image" Target="../media/image2.jpe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.jpeg"/><Relationship Id="rId7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.jpe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3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о математике\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842" cy="6822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C:\Users\User\Desktop\1349994982_1-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9196"/>
            <a:ext cx="8618312" cy="64544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5307460"/>
            <a:ext cx="1714512" cy="1714512"/>
          </a:xfrm>
          <a:prstGeom prst="rect">
            <a:avLst/>
          </a:prstGeom>
          <a:noFill/>
        </p:spPr>
      </p:pic>
      <p:pic>
        <p:nvPicPr>
          <p:cNvPr id="7" name="Picture 2" descr="D:\материалы к урокам\Я УЧУСЬ\ШАБЛОН ДЛЯ ПРЕЗЕНТАЦИИ\готовые шаблоны\Шаблон Школьная страна\Девочка для триггера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74749" y="5445224"/>
            <a:ext cx="1766053" cy="143898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46395" y="548680"/>
            <a:ext cx="800405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УПРАЖНЕНИЯ, </a:t>
            </a:r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НАПРАВЛЕННЫЕ </a:t>
            </a:r>
          </a:p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НА РАЗВИТИЕ ВНИМАНИЯ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35" y="4365461"/>
            <a:ext cx="74406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i="1" dirty="0" smtClean="0">
                <a:solidFill>
                  <a:schemeClr val="bg1"/>
                </a:solidFill>
              </a:rPr>
              <a:t>Для дошкольников</a:t>
            </a:r>
          </a:p>
          <a:p>
            <a:pPr algn="ctr"/>
            <a:r>
              <a:rPr lang="ru-RU" sz="3200" i="1" dirty="0" smtClean="0">
                <a:solidFill>
                  <a:schemeClr val="bg1"/>
                </a:solidFill>
              </a:rPr>
              <a:t> и детей младшего школьного возраста</a:t>
            </a:r>
            <a:endParaRPr lang="ru-RU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8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о математике\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842" cy="6822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C:\Users\User\Desktop\1349994982_1-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9196"/>
            <a:ext cx="8618312" cy="64544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5307460"/>
            <a:ext cx="1714512" cy="1714512"/>
          </a:xfrm>
          <a:prstGeom prst="rect">
            <a:avLst/>
          </a:prstGeom>
          <a:noFill/>
        </p:spPr>
      </p:pic>
      <p:pic>
        <p:nvPicPr>
          <p:cNvPr id="7" name="Picture 2" descr="D:\материалы к урокам\Я УЧУСЬ\ШАБЛОН ДЛЯ ПРЕЗЕНТАЦИИ\готовые шаблоны\Шаблон Школьная страна\Девочка для триггера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74749" y="5445224"/>
            <a:ext cx="1766053" cy="14389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39119" y="4441192"/>
            <a:ext cx="5143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C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Презентацию составила </a:t>
            </a:r>
          </a:p>
          <a:p>
            <a:pPr algn="ctr"/>
            <a:r>
              <a:rPr lang="ru-RU" sz="2400" b="1" dirty="0" smtClean="0">
                <a:solidFill>
                  <a:srgbClr val="CC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– дефектолог </a:t>
            </a:r>
            <a:r>
              <a:rPr lang="ru-RU" sz="2400" b="1" dirty="0" err="1" smtClean="0">
                <a:solidFill>
                  <a:srgbClr val="CC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Жолобова</a:t>
            </a:r>
            <a:r>
              <a:rPr lang="ru-RU" sz="2400" b="1" dirty="0" smtClean="0">
                <a:solidFill>
                  <a:srgbClr val="CC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Т.В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0979" y="5703051"/>
            <a:ext cx="46898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В работе использованы элементы шаблона </a:t>
            </a:r>
          </a:p>
          <a:p>
            <a:pPr algn="ctr"/>
            <a:r>
              <a:rPr lang="ru-RU" i="1" dirty="0" smtClean="0">
                <a:solidFill>
                  <a:schemeClr val="bg1"/>
                </a:solidFill>
              </a:rPr>
              <a:t>Савченко Елены Михайловны</a:t>
            </a: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ru-RU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" name="Picture 2" descr="C:\Users\User\Desktop\boy_7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16" y="980728"/>
            <a:ext cx="2438011" cy="35490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1550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о математике\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842" cy="6822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C:\Users\User\Desktop\1349994982_1-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41696"/>
            <a:ext cx="8618312" cy="54734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User\Desktop\память\0_1203b2_f15cfcf6_ori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41965"/>
            <a:ext cx="1054591" cy="1211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память\0_fc70a_22634673_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960" y="2935497"/>
            <a:ext cx="690364" cy="12416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память\58849a9b08486159c5fbed9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372" y="2527214"/>
            <a:ext cx="1950888" cy="1950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память\3b21ec6e3dcba915b02d58c8032d57a9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97407" y="2926033"/>
            <a:ext cx="1135649" cy="12436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память\95461ac8139ce3d6e8a92ab14677331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12976"/>
            <a:ext cx="1001712" cy="1001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91"/>
          <p:cNvGrpSpPr>
            <a:grpSpLocks/>
          </p:cNvGrpSpPr>
          <p:nvPr/>
        </p:nvGrpSpPr>
        <p:grpSpPr bwMode="auto">
          <a:xfrm>
            <a:off x="6588224" y="2060848"/>
            <a:ext cx="5769820" cy="3124200"/>
            <a:chOff x="48" y="1728"/>
            <a:chExt cx="5649" cy="2539"/>
          </a:xfrm>
          <a:gradFill flip="none" rotWithShape="1">
            <a:gsLst>
              <a:gs pos="2000">
                <a:schemeClr val="bg1"/>
              </a:gs>
              <a:gs pos="4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grpSpPr>
        <p:sp>
          <p:nvSpPr>
            <p:cNvPr id="12" name="Freeform 92"/>
            <p:cNvSpPr>
              <a:spLocks/>
            </p:cNvSpPr>
            <p:nvPr/>
          </p:nvSpPr>
          <p:spPr bwMode="auto">
            <a:xfrm>
              <a:off x="48" y="1811"/>
              <a:ext cx="5649" cy="2456"/>
            </a:xfrm>
            <a:custGeom>
              <a:avLst/>
              <a:gdLst>
                <a:gd name="T0" fmla="*/ 401 w 5649"/>
                <a:gd name="T1" fmla="*/ 57 h 2456"/>
                <a:gd name="T2" fmla="*/ 707 w 5649"/>
                <a:gd name="T3" fmla="*/ 47 h 2456"/>
                <a:gd name="T4" fmla="*/ 1030 w 5649"/>
                <a:gd name="T5" fmla="*/ 57 h 2456"/>
                <a:gd name="T6" fmla="*/ 1354 w 5649"/>
                <a:gd name="T7" fmla="*/ 57 h 2456"/>
                <a:gd name="T8" fmla="*/ 1660 w 5649"/>
                <a:gd name="T9" fmla="*/ 57 h 2456"/>
                <a:gd name="T10" fmla="*/ 1971 w 5649"/>
                <a:gd name="T11" fmla="*/ 51 h 2456"/>
                <a:gd name="T12" fmla="*/ 2268 w 5649"/>
                <a:gd name="T13" fmla="*/ 49 h 2456"/>
                <a:gd name="T14" fmla="*/ 2575 w 5649"/>
                <a:gd name="T15" fmla="*/ 45 h 2456"/>
                <a:gd name="T16" fmla="*/ 2917 w 5649"/>
                <a:gd name="T17" fmla="*/ 35 h 2456"/>
                <a:gd name="T18" fmla="*/ 3261 w 5649"/>
                <a:gd name="T19" fmla="*/ 33 h 2456"/>
                <a:gd name="T20" fmla="*/ 3635 w 5649"/>
                <a:gd name="T21" fmla="*/ 35 h 2456"/>
                <a:gd name="T22" fmla="*/ 3966 w 5649"/>
                <a:gd name="T23" fmla="*/ 37 h 2456"/>
                <a:gd name="T24" fmla="*/ 4331 w 5649"/>
                <a:gd name="T25" fmla="*/ 33 h 2456"/>
                <a:gd name="T26" fmla="*/ 4694 w 5649"/>
                <a:gd name="T27" fmla="*/ 29 h 2456"/>
                <a:gd name="T28" fmla="*/ 5041 w 5649"/>
                <a:gd name="T29" fmla="*/ 33 h 2456"/>
                <a:gd name="T30" fmla="*/ 5404 w 5649"/>
                <a:gd name="T31" fmla="*/ 39 h 2456"/>
                <a:gd name="T32" fmla="*/ 5408 w 5649"/>
                <a:gd name="T33" fmla="*/ 901 h 2456"/>
                <a:gd name="T34" fmla="*/ 5496 w 5649"/>
                <a:gd name="T35" fmla="*/ 2013 h 2456"/>
                <a:gd name="T36" fmla="*/ 5584 w 5649"/>
                <a:gd name="T37" fmla="*/ 2293 h 2456"/>
                <a:gd name="T38" fmla="*/ 5528 w 5649"/>
                <a:gd name="T39" fmla="*/ 2373 h 2456"/>
                <a:gd name="T40" fmla="*/ 4726 w 5649"/>
                <a:gd name="T41" fmla="*/ 2253 h 2456"/>
                <a:gd name="T42" fmla="*/ 4036 w 5649"/>
                <a:gd name="T43" fmla="*/ 2317 h 2456"/>
                <a:gd name="T44" fmla="*/ 3460 w 5649"/>
                <a:gd name="T45" fmla="*/ 2405 h 2456"/>
                <a:gd name="T46" fmla="*/ 3007 w 5649"/>
                <a:gd name="T47" fmla="*/ 2397 h 2456"/>
                <a:gd name="T48" fmla="*/ 2417 w 5649"/>
                <a:gd name="T49" fmla="*/ 2373 h 2456"/>
                <a:gd name="T50" fmla="*/ 1988 w 5649"/>
                <a:gd name="T51" fmla="*/ 2223 h 2456"/>
                <a:gd name="T52" fmla="*/ 1687 w 5649"/>
                <a:gd name="T53" fmla="*/ 2398 h 2456"/>
                <a:gd name="T54" fmla="*/ 1113 w 5649"/>
                <a:gd name="T55" fmla="*/ 2398 h 2456"/>
                <a:gd name="T56" fmla="*/ 429 w 5649"/>
                <a:gd name="T57" fmla="*/ 2398 h 2456"/>
                <a:gd name="T58" fmla="*/ 19 w 5649"/>
                <a:gd name="T59" fmla="*/ 2252 h 2456"/>
                <a:gd name="T60" fmla="*/ 210 w 5649"/>
                <a:gd name="T61" fmla="*/ 1901 h 2456"/>
                <a:gd name="T62" fmla="*/ 237 w 5649"/>
                <a:gd name="T63" fmla="*/ 701 h 2456"/>
                <a:gd name="T64" fmla="*/ 266 w 5649"/>
                <a:gd name="T65" fmla="*/ 152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solidFill>
              <a:srgbClr val="CCFF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endParaRPr>
            </a:p>
          </p:txBody>
        </p:sp>
        <p:grpSp>
          <p:nvGrpSpPr>
            <p:cNvPr id="13" name="Group 93"/>
            <p:cNvGrpSpPr>
              <a:grpSpLocks/>
            </p:cNvGrpSpPr>
            <p:nvPr/>
          </p:nvGrpSpPr>
          <p:grpSpPr bwMode="auto">
            <a:xfrm>
              <a:off x="387" y="1751"/>
              <a:ext cx="92" cy="235"/>
              <a:chOff x="275" y="191"/>
              <a:chExt cx="161" cy="385"/>
            </a:xfrm>
            <a:grpFill/>
          </p:grpSpPr>
          <p:sp>
            <p:nvSpPr>
              <p:cNvPr id="65" name="Oval 9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" name="Freeform 9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4" name="Group 96"/>
            <p:cNvGrpSpPr>
              <a:grpSpLocks/>
            </p:cNvGrpSpPr>
            <p:nvPr/>
          </p:nvGrpSpPr>
          <p:grpSpPr bwMode="auto">
            <a:xfrm>
              <a:off x="695" y="1752"/>
              <a:ext cx="93" cy="234"/>
              <a:chOff x="275" y="191"/>
              <a:chExt cx="161" cy="385"/>
            </a:xfrm>
            <a:grpFill/>
          </p:grpSpPr>
          <p:sp>
            <p:nvSpPr>
              <p:cNvPr id="63" name="Oval 9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Freeform 9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5" name="Group 99"/>
            <p:cNvGrpSpPr>
              <a:grpSpLocks/>
            </p:cNvGrpSpPr>
            <p:nvPr/>
          </p:nvGrpSpPr>
          <p:grpSpPr bwMode="auto">
            <a:xfrm>
              <a:off x="1025" y="1752"/>
              <a:ext cx="90" cy="234"/>
              <a:chOff x="275" y="191"/>
              <a:chExt cx="161" cy="385"/>
            </a:xfrm>
            <a:grpFill/>
          </p:grpSpPr>
          <p:sp>
            <p:nvSpPr>
              <p:cNvPr id="61" name="Oval 10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Freeform 10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6" name="Group 102"/>
            <p:cNvGrpSpPr>
              <a:grpSpLocks/>
            </p:cNvGrpSpPr>
            <p:nvPr/>
          </p:nvGrpSpPr>
          <p:grpSpPr bwMode="auto">
            <a:xfrm>
              <a:off x="1352" y="1752"/>
              <a:ext cx="92" cy="234"/>
              <a:chOff x="275" y="191"/>
              <a:chExt cx="161" cy="385"/>
            </a:xfrm>
            <a:grpFill/>
          </p:grpSpPr>
          <p:sp>
            <p:nvSpPr>
              <p:cNvPr id="59" name="Oval 10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Freeform 10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7" name="Group 105"/>
            <p:cNvGrpSpPr>
              <a:grpSpLocks/>
            </p:cNvGrpSpPr>
            <p:nvPr/>
          </p:nvGrpSpPr>
          <p:grpSpPr bwMode="auto">
            <a:xfrm>
              <a:off x="1643" y="1752"/>
              <a:ext cx="92" cy="234"/>
              <a:chOff x="275" y="191"/>
              <a:chExt cx="161" cy="385"/>
            </a:xfrm>
            <a:grpFill/>
          </p:grpSpPr>
          <p:sp>
            <p:nvSpPr>
              <p:cNvPr id="57" name="Oval 10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Freeform 10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8" name="Group 108"/>
            <p:cNvGrpSpPr>
              <a:grpSpLocks/>
            </p:cNvGrpSpPr>
            <p:nvPr/>
          </p:nvGrpSpPr>
          <p:grpSpPr bwMode="auto">
            <a:xfrm>
              <a:off x="1972" y="1752"/>
              <a:ext cx="92" cy="234"/>
              <a:chOff x="275" y="191"/>
              <a:chExt cx="161" cy="385"/>
            </a:xfrm>
            <a:grpFill/>
          </p:grpSpPr>
          <p:sp>
            <p:nvSpPr>
              <p:cNvPr id="55" name="Oval 10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Freeform 11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9" name="Freeform 111"/>
            <p:cNvSpPr>
              <a:spLocks/>
            </p:cNvSpPr>
            <p:nvPr/>
          </p:nvSpPr>
          <p:spPr bwMode="auto">
            <a:xfrm>
              <a:off x="1868" y="2585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Freeform 112"/>
            <p:cNvSpPr>
              <a:spLocks/>
            </p:cNvSpPr>
            <p:nvPr/>
          </p:nvSpPr>
          <p:spPr bwMode="auto">
            <a:xfrm>
              <a:off x="1298" y="2951"/>
              <a:ext cx="218" cy="1141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113"/>
            <p:cNvSpPr>
              <a:spLocks/>
            </p:cNvSpPr>
            <p:nvPr/>
          </p:nvSpPr>
          <p:spPr bwMode="auto">
            <a:xfrm>
              <a:off x="695" y="3332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endParaRPr>
            </a:p>
          </p:txBody>
        </p:sp>
        <p:grpSp>
          <p:nvGrpSpPr>
            <p:cNvPr id="22" name="Group 114"/>
            <p:cNvGrpSpPr>
              <a:grpSpLocks/>
            </p:cNvGrpSpPr>
            <p:nvPr/>
          </p:nvGrpSpPr>
          <p:grpSpPr bwMode="auto">
            <a:xfrm>
              <a:off x="2279" y="1751"/>
              <a:ext cx="92" cy="235"/>
              <a:chOff x="275" y="191"/>
              <a:chExt cx="161" cy="385"/>
            </a:xfrm>
            <a:grpFill/>
          </p:grpSpPr>
          <p:sp>
            <p:nvSpPr>
              <p:cNvPr id="53" name="Oval 11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Freeform 11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3" name="Group 117"/>
            <p:cNvGrpSpPr>
              <a:grpSpLocks/>
            </p:cNvGrpSpPr>
            <p:nvPr/>
          </p:nvGrpSpPr>
          <p:grpSpPr bwMode="auto">
            <a:xfrm>
              <a:off x="2551" y="1728"/>
              <a:ext cx="92" cy="235"/>
              <a:chOff x="275" y="191"/>
              <a:chExt cx="161" cy="385"/>
            </a:xfrm>
            <a:grpFill/>
          </p:grpSpPr>
          <p:sp>
            <p:nvSpPr>
              <p:cNvPr id="51" name="Oval 11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Freeform 11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4" name="Group 120"/>
            <p:cNvGrpSpPr>
              <a:grpSpLocks/>
            </p:cNvGrpSpPr>
            <p:nvPr/>
          </p:nvGrpSpPr>
          <p:grpSpPr bwMode="auto">
            <a:xfrm>
              <a:off x="2897" y="1728"/>
              <a:ext cx="91" cy="234"/>
              <a:chOff x="275" y="191"/>
              <a:chExt cx="161" cy="385"/>
            </a:xfrm>
            <a:grpFill/>
          </p:grpSpPr>
          <p:sp>
            <p:nvSpPr>
              <p:cNvPr id="49" name="Oval 12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" name="Freeform 12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5" name="Group 123"/>
            <p:cNvGrpSpPr>
              <a:grpSpLocks/>
            </p:cNvGrpSpPr>
            <p:nvPr/>
          </p:nvGrpSpPr>
          <p:grpSpPr bwMode="auto">
            <a:xfrm>
              <a:off x="3242" y="1728"/>
              <a:ext cx="92" cy="234"/>
              <a:chOff x="275" y="191"/>
              <a:chExt cx="161" cy="385"/>
            </a:xfrm>
            <a:grpFill/>
          </p:grpSpPr>
          <p:sp>
            <p:nvSpPr>
              <p:cNvPr id="47" name="Oval 12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8" name="Freeform 12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6" name="Group 126"/>
            <p:cNvGrpSpPr>
              <a:grpSpLocks/>
            </p:cNvGrpSpPr>
            <p:nvPr/>
          </p:nvGrpSpPr>
          <p:grpSpPr bwMode="auto">
            <a:xfrm>
              <a:off x="3625" y="1728"/>
              <a:ext cx="92" cy="234"/>
              <a:chOff x="275" y="191"/>
              <a:chExt cx="161" cy="385"/>
            </a:xfrm>
            <a:grpFill/>
          </p:grpSpPr>
          <p:sp>
            <p:nvSpPr>
              <p:cNvPr id="45" name="Oval 12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6" name="Freeform 12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7" name="Group 129"/>
            <p:cNvGrpSpPr>
              <a:grpSpLocks/>
            </p:cNvGrpSpPr>
            <p:nvPr/>
          </p:nvGrpSpPr>
          <p:grpSpPr bwMode="auto">
            <a:xfrm>
              <a:off x="3976" y="1728"/>
              <a:ext cx="91" cy="234"/>
              <a:chOff x="275" y="191"/>
              <a:chExt cx="161" cy="385"/>
            </a:xfrm>
            <a:grpFill/>
          </p:grpSpPr>
          <p:sp>
            <p:nvSpPr>
              <p:cNvPr id="43" name="Oval 13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Freeform 13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8" name="Group 132"/>
            <p:cNvGrpSpPr>
              <a:grpSpLocks/>
            </p:cNvGrpSpPr>
            <p:nvPr/>
          </p:nvGrpSpPr>
          <p:grpSpPr bwMode="auto">
            <a:xfrm>
              <a:off x="4321" y="1728"/>
              <a:ext cx="92" cy="234"/>
              <a:chOff x="275" y="191"/>
              <a:chExt cx="161" cy="385"/>
            </a:xfrm>
            <a:grpFill/>
          </p:grpSpPr>
          <p:sp>
            <p:nvSpPr>
              <p:cNvPr id="41" name="Oval 13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Freeform 13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9" name="Group 135"/>
            <p:cNvGrpSpPr>
              <a:grpSpLocks/>
            </p:cNvGrpSpPr>
            <p:nvPr/>
          </p:nvGrpSpPr>
          <p:grpSpPr bwMode="auto">
            <a:xfrm>
              <a:off x="4710" y="1728"/>
              <a:ext cx="91" cy="234"/>
              <a:chOff x="275" y="191"/>
              <a:chExt cx="161" cy="385"/>
            </a:xfrm>
            <a:grpFill/>
          </p:grpSpPr>
          <p:sp>
            <p:nvSpPr>
              <p:cNvPr id="39" name="Oval 13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" name="Freeform 13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0" name="Group 138"/>
            <p:cNvGrpSpPr>
              <a:grpSpLocks/>
            </p:cNvGrpSpPr>
            <p:nvPr/>
          </p:nvGrpSpPr>
          <p:grpSpPr bwMode="auto">
            <a:xfrm>
              <a:off x="5055" y="1734"/>
              <a:ext cx="92" cy="234"/>
              <a:chOff x="275" y="191"/>
              <a:chExt cx="161" cy="385"/>
            </a:xfrm>
            <a:grpFill/>
          </p:grpSpPr>
          <p:sp>
            <p:nvSpPr>
              <p:cNvPr id="37" name="Oval 13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" name="Freeform 14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1" name="Group 141"/>
            <p:cNvGrpSpPr>
              <a:grpSpLocks/>
            </p:cNvGrpSpPr>
            <p:nvPr/>
          </p:nvGrpSpPr>
          <p:grpSpPr bwMode="auto">
            <a:xfrm>
              <a:off x="5400" y="1728"/>
              <a:ext cx="92" cy="234"/>
              <a:chOff x="275" y="191"/>
              <a:chExt cx="161" cy="385"/>
            </a:xfrm>
            <a:grpFill/>
          </p:grpSpPr>
          <p:sp>
            <p:nvSpPr>
              <p:cNvPr id="35" name="Oval 14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Freeform 14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" name="Freeform 144"/>
            <p:cNvSpPr>
              <a:spLocks/>
            </p:cNvSpPr>
            <p:nvPr/>
          </p:nvSpPr>
          <p:spPr bwMode="auto">
            <a:xfrm>
              <a:off x="2638" y="2592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 145"/>
            <p:cNvSpPr>
              <a:spLocks/>
            </p:cNvSpPr>
            <p:nvPr/>
          </p:nvSpPr>
          <p:spPr bwMode="auto">
            <a:xfrm>
              <a:off x="3630" y="2976"/>
              <a:ext cx="220" cy="1078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Freeform 146"/>
            <p:cNvSpPr>
              <a:spLocks/>
            </p:cNvSpPr>
            <p:nvPr/>
          </p:nvSpPr>
          <p:spPr bwMode="auto">
            <a:xfrm>
              <a:off x="4623" y="3264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</a:endParaRPr>
            </a:p>
          </p:txBody>
        </p:sp>
      </p:grpSp>
      <p:pic>
        <p:nvPicPr>
          <p:cNvPr id="68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-171400"/>
            <a:ext cx="1714512" cy="1714512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1665087" y="404664"/>
            <a:ext cx="7117846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04138" y="434405"/>
            <a:ext cx="74671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b="1" dirty="0" smtClean="0">
                <a:solidFill>
                  <a:srgbClr val="669900"/>
                </a:solidFill>
              </a:rPr>
              <a:t>КАКИЕ ИГРУШКИ ПОМЕНЯЛИСЬ МЕСТАМИ?</a:t>
            </a:r>
            <a:endParaRPr lang="ru-RU" sz="3000" b="1" dirty="0">
              <a:solidFill>
                <a:srgbClr val="6699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7" y="0"/>
            <a:ext cx="6000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РАССМОТРИТЕ ИГРУШКИ</a:t>
            </a:r>
            <a:endParaRPr lang="ru-RU" sz="4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596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-0.52378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9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0.11319 -0.00694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60" y="-347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5185E-6 L -0.13073 -0.00023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4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78 -0.00139 L 0.12205 -0.001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2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о математике\img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842" cy="6822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C:\Users\User\Desktop\1349994982_1-1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41696"/>
            <a:ext cx="8618312" cy="54734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171400"/>
            <a:ext cx="1714512" cy="1714512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1665087" y="404664"/>
            <a:ext cx="7117846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Picture 2" descr="C:\Users\User\Desktop\цвет\цифры\7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114" y="3030954"/>
            <a:ext cx="741450" cy="12886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User\Desktop\цвет\цифры\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26" y="3081978"/>
            <a:ext cx="733161" cy="12306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User\Desktop\цвет\цифры\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80" y="3036524"/>
            <a:ext cx="759477" cy="12760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User\Desktop\цвет\цифры\2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037294"/>
            <a:ext cx="746672" cy="13684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User\Desktop\цвет\цифры\6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488" y="3036524"/>
            <a:ext cx="837043" cy="13031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User\Desktop\цвет\цифры\3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344" y="3081979"/>
            <a:ext cx="794400" cy="12505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91"/>
          <p:cNvGrpSpPr>
            <a:grpSpLocks/>
          </p:cNvGrpSpPr>
          <p:nvPr/>
        </p:nvGrpSpPr>
        <p:grpSpPr bwMode="auto">
          <a:xfrm>
            <a:off x="6573252" y="2195644"/>
            <a:ext cx="6148928" cy="3124200"/>
            <a:chOff x="48" y="1728"/>
            <a:chExt cx="5649" cy="2539"/>
          </a:xfrm>
          <a:gradFill flip="none" rotWithShape="1">
            <a:gsLst>
              <a:gs pos="2000">
                <a:schemeClr val="bg1"/>
              </a:gs>
              <a:gs pos="4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grpSpPr>
        <p:sp>
          <p:nvSpPr>
            <p:cNvPr id="12" name="Freeform 92"/>
            <p:cNvSpPr>
              <a:spLocks/>
            </p:cNvSpPr>
            <p:nvPr/>
          </p:nvSpPr>
          <p:spPr bwMode="auto">
            <a:xfrm>
              <a:off x="48" y="1811"/>
              <a:ext cx="5649" cy="2456"/>
            </a:xfrm>
            <a:custGeom>
              <a:avLst/>
              <a:gdLst>
                <a:gd name="T0" fmla="*/ 401 w 5649"/>
                <a:gd name="T1" fmla="*/ 57 h 2456"/>
                <a:gd name="T2" fmla="*/ 707 w 5649"/>
                <a:gd name="T3" fmla="*/ 47 h 2456"/>
                <a:gd name="T4" fmla="*/ 1030 w 5649"/>
                <a:gd name="T5" fmla="*/ 57 h 2456"/>
                <a:gd name="T6" fmla="*/ 1354 w 5649"/>
                <a:gd name="T7" fmla="*/ 57 h 2456"/>
                <a:gd name="T8" fmla="*/ 1660 w 5649"/>
                <a:gd name="T9" fmla="*/ 57 h 2456"/>
                <a:gd name="T10" fmla="*/ 1971 w 5649"/>
                <a:gd name="T11" fmla="*/ 51 h 2456"/>
                <a:gd name="T12" fmla="*/ 2268 w 5649"/>
                <a:gd name="T13" fmla="*/ 49 h 2456"/>
                <a:gd name="T14" fmla="*/ 2575 w 5649"/>
                <a:gd name="T15" fmla="*/ 45 h 2456"/>
                <a:gd name="T16" fmla="*/ 2917 w 5649"/>
                <a:gd name="T17" fmla="*/ 35 h 2456"/>
                <a:gd name="T18" fmla="*/ 3261 w 5649"/>
                <a:gd name="T19" fmla="*/ 33 h 2456"/>
                <a:gd name="T20" fmla="*/ 3635 w 5649"/>
                <a:gd name="T21" fmla="*/ 35 h 2456"/>
                <a:gd name="T22" fmla="*/ 3966 w 5649"/>
                <a:gd name="T23" fmla="*/ 37 h 2456"/>
                <a:gd name="T24" fmla="*/ 4331 w 5649"/>
                <a:gd name="T25" fmla="*/ 33 h 2456"/>
                <a:gd name="T26" fmla="*/ 4694 w 5649"/>
                <a:gd name="T27" fmla="*/ 29 h 2456"/>
                <a:gd name="T28" fmla="*/ 5041 w 5649"/>
                <a:gd name="T29" fmla="*/ 33 h 2456"/>
                <a:gd name="T30" fmla="*/ 5404 w 5649"/>
                <a:gd name="T31" fmla="*/ 39 h 2456"/>
                <a:gd name="T32" fmla="*/ 5408 w 5649"/>
                <a:gd name="T33" fmla="*/ 901 h 2456"/>
                <a:gd name="T34" fmla="*/ 5496 w 5649"/>
                <a:gd name="T35" fmla="*/ 2013 h 2456"/>
                <a:gd name="T36" fmla="*/ 5584 w 5649"/>
                <a:gd name="T37" fmla="*/ 2293 h 2456"/>
                <a:gd name="T38" fmla="*/ 5528 w 5649"/>
                <a:gd name="T39" fmla="*/ 2373 h 2456"/>
                <a:gd name="T40" fmla="*/ 4726 w 5649"/>
                <a:gd name="T41" fmla="*/ 2253 h 2456"/>
                <a:gd name="T42" fmla="*/ 4036 w 5649"/>
                <a:gd name="T43" fmla="*/ 2317 h 2456"/>
                <a:gd name="T44" fmla="*/ 3460 w 5649"/>
                <a:gd name="T45" fmla="*/ 2405 h 2456"/>
                <a:gd name="T46" fmla="*/ 3007 w 5649"/>
                <a:gd name="T47" fmla="*/ 2397 h 2456"/>
                <a:gd name="T48" fmla="*/ 2417 w 5649"/>
                <a:gd name="T49" fmla="*/ 2373 h 2456"/>
                <a:gd name="T50" fmla="*/ 1988 w 5649"/>
                <a:gd name="T51" fmla="*/ 2223 h 2456"/>
                <a:gd name="T52" fmla="*/ 1687 w 5649"/>
                <a:gd name="T53" fmla="*/ 2398 h 2456"/>
                <a:gd name="T54" fmla="*/ 1113 w 5649"/>
                <a:gd name="T55" fmla="*/ 2398 h 2456"/>
                <a:gd name="T56" fmla="*/ 429 w 5649"/>
                <a:gd name="T57" fmla="*/ 2398 h 2456"/>
                <a:gd name="T58" fmla="*/ 19 w 5649"/>
                <a:gd name="T59" fmla="*/ 2252 h 2456"/>
                <a:gd name="T60" fmla="*/ 210 w 5649"/>
                <a:gd name="T61" fmla="*/ 1901 h 2456"/>
                <a:gd name="T62" fmla="*/ 237 w 5649"/>
                <a:gd name="T63" fmla="*/ 701 h 2456"/>
                <a:gd name="T64" fmla="*/ 266 w 5649"/>
                <a:gd name="T65" fmla="*/ 152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solidFill>
              <a:srgbClr val="CCFF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13" name="Group 93"/>
            <p:cNvGrpSpPr>
              <a:grpSpLocks/>
            </p:cNvGrpSpPr>
            <p:nvPr/>
          </p:nvGrpSpPr>
          <p:grpSpPr bwMode="auto">
            <a:xfrm>
              <a:off x="387" y="1751"/>
              <a:ext cx="92" cy="235"/>
              <a:chOff x="275" y="191"/>
              <a:chExt cx="161" cy="385"/>
            </a:xfrm>
            <a:grpFill/>
          </p:grpSpPr>
          <p:sp>
            <p:nvSpPr>
              <p:cNvPr id="65" name="Oval 9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6" name="Freeform 9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4" name="Group 96"/>
            <p:cNvGrpSpPr>
              <a:grpSpLocks/>
            </p:cNvGrpSpPr>
            <p:nvPr/>
          </p:nvGrpSpPr>
          <p:grpSpPr bwMode="auto">
            <a:xfrm>
              <a:off x="695" y="1752"/>
              <a:ext cx="93" cy="234"/>
              <a:chOff x="275" y="191"/>
              <a:chExt cx="161" cy="385"/>
            </a:xfrm>
            <a:grpFill/>
          </p:grpSpPr>
          <p:sp>
            <p:nvSpPr>
              <p:cNvPr id="63" name="Oval 9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4" name="Freeform 9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5" name="Group 99"/>
            <p:cNvGrpSpPr>
              <a:grpSpLocks/>
            </p:cNvGrpSpPr>
            <p:nvPr/>
          </p:nvGrpSpPr>
          <p:grpSpPr bwMode="auto">
            <a:xfrm>
              <a:off x="1025" y="1752"/>
              <a:ext cx="90" cy="234"/>
              <a:chOff x="275" y="191"/>
              <a:chExt cx="161" cy="385"/>
            </a:xfrm>
            <a:grpFill/>
          </p:grpSpPr>
          <p:sp>
            <p:nvSpPr>
              <p:cNvPr id="61" name="Oval 10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2" name="Freeform 10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6" name="Group 102"/>
            <p:cNvGrpSpPr>
              <a:grpSpLocks/>
            </p:cNvGrpSpPr>
            <p:nvPr/>
          </p:nvGrpSpPr>
          <p:grpSpPr bwMode="auto">
            <a:xfrm>
              <a:off x="1352" y="1752"/>
              <a:ext cx="92" cy="234"/>
              <a:chOff x="275" y="191"/>
              <a:chExt cx="161" cy="385"/>
            </a:xfrm>
            <a:grpFill/>
          </p:grpSpPr>
          <p:sp>
            <p:nvSpPr>
              <p:cNvPr id="59" name="Oval 10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0" name="Freeform 10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7" name="Group 105"/>
            <p:cNvGrpSpPr>
              <a:grpSpLocks/>
            </p:cNvGrpSpPr>
            <p:nvPr/>
          </p:nvGrpSpPr>
          <p:grpSpPr bwMode="auto">
            <a:xfrm>
              <a:off x="1643" y="1752"/>
              <a:ext cx="92" cy="234"/>
              <a:chOff x="275" y="191"/>
              <a:chExt cx="161" cy="385"/>
            </a:xfrm>
            <a:grpFill/>
          </p:grpSpPr>
          <p:sp>
            <p:nvSpPr>
              <p:cNvPr id="57" name="Oval 10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8" name="Freeform 10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8" name="Group 108"/>
            <p:cNvGrpSpPr>
              <a:grpSpLocks/>
            </p:cNvGrpSpPr>
            <p:nvPr/>
          </p:nvGrpSpPr>
          <p:grpSpPr bwMode="auto">
            <a:xfrm>
              <a:off x="1972" y="1752"/>
              <a:ext cx="92" cy="234"/>
              <a:chOff x="275" y="191"/>
              <a:chExt cx="161" cy="385"/>
            </a:xfrm>
            <a:grpFill/>
          </p:grpSpPr>
          <p:sp>
            <p:nvSpPr>
              <p:cNvPr id="55" name="Oval 10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6" name="Freeform 11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19" name="Freeform 111"/>
            <p:cNvSpPr>
              <a:spLocks/>
            </p:cNvSpPr>
            <p:nvPr/>
          </p:nvSpPr>
          <p:spPr bwMode="auto">
            <a:xfrm>
              <a:off x="1868" y="2585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0" name="Freeform 112"/>
            <p:cNvSpPr>
              <a:spLocks/>
            </p:cNvSpPr>
            <p:nvPr/>
          </p:nvSpPr>
          <p:spPr bwMode="auto">
            <a:xfrm>
              <a:off x="1298" y="2951"/>
              <a:ext cx="218" cy="1141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1" name="Freeform 113"/>
            <p:cNvSpPr>
              <a:spLocks/>
            </p:cNvSpPr>
            <p:nvPr/>
          </p:nvSpPr>
          <p:spPr bwMode="auto">
            <a:xfrm>
              <a:off x="695" y="3332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22" name="Group 114"/>
            <p:cNvGrpSpPr>
              <a:grpSpLocks/>
            </p:cNvGrpSpPr>
            <p:nvPr/>
          </p:nvGrpSpPr>
          <p:grpSpPr bwMode="auto">
            <a:xfrm>
              <a:off x="2279" y="1751"/>
              <a:ext cx="92" cy="235"/>
              <a:chOff x="275" y="191"/>
              <a:chExt cx="161" cy="385"/>
            </a:xfrm>
            <a:grpFill/>
          </p:grpSpPr>
          <p:sp>
            <p:nvSpPr>
              <p:cNvPr id="53" name="Oval 11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4" name="Freeform 11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3" name="Group 117"/>
            <p:cNvGrpSpPr>
              <a:grpSpLocks/>
            </p:cNvGrpSpPr>
            <p:nvPr/>
          </p:nvGrpSpPr>
          <p:grpSpPr bwMode="auto">
            <a:xfrm>
              <a:off x="2551" y="1728"/>
              <a:ext cx="92" cy="235"/>
              <a:chOff x="275" y="191"/>
              <a:chExt cx="161" cy="385"/>
            </a:xfrm>
            <a:grpFill/>
          </p:grpSpPr>
          <p:sp>
            <p:nvSpPr>
              <p:cNvPr id="51" name="Oval 11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2" name="Freeform 11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4" name="Group 120"/>
            <p:cNvGrpSpPr>
              <a:grpSpLocks/>
            </p:cNvGrpSpPr>
            <p:nvPr/>
          </p:nvGrpSpPr>
          <p:grpSpPr bwMode="auto">
            <a:xfrm>
              <a:off x="2897" y="1728"/>
              <a:ext cx="91" cy="234"/>
              <a:chOff x="275" y="191"/>
              <a:chExt cx="161" cy="385"/>
            </a:xfrm>
            <a:grpFill/>
          </p:grpSpPr>
          <p:sp>
            <p:nvSpPr>
              <p:cNvPr id="49" name="Oval 12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0" name="Freeform 12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5" name="Group 123"/>
            <p:cNvGrpSpPr>
              <a:grpSpLocks/>
            </p:cNvGrpSpPr>
            <p:nvPr/>
          </p:nvGrpSpPr>
          <p:grpSpPr bwMode="auto">
            <a:xfrm>
              <a:off x="3242" y="1728"/>
              <a:ext cx="92" cy="234"/>
              <a:chOff x="275" y="191"/>
              <a:chExt cx="161" cy="385"/>
            </a:xfrm>
            <a:grpFill/>
          </p:grpSpPr>
          <p:sp>
            <p:nvSpPr>
              <p:cNvPr id="47" name="Oval 12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8" name="Freeform 12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6" name="Group 126"/>
            <p:cNvGrpSpPr>
              <a:grpSpLocks/>
            </p:cNvGrpSpPr>
            <p:nvPr/>
          </p:nvGrpSpPr>
          <p:grpSpPr bwMode="auto">
            <a:xfrm>
              <a:off x="3625" y="1728"/>
              <a:ext cx="92" cy="234"/>
              <a:chOff x="275" y="191"/>
              <a:chExt cx="161" cy="385"/>
            </a:xfrm>
            <a:grpFill/>
          </p:grpSpPr>
          <p:sp>
            <p:nvSpPr>
              <p:cNvPr id="45" name="Oval 12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6" name="Freeform 12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7" name="Group 129"/>
            <p:cNvGrpSpPr>
              <a:grpSpLocks/>
            </p:cNvGrpSpPr>
            <p:nvPr/>
          </p:nvGrpSpPr>
          <p:grpSpPr bwMode="auto">
            <a:xfrm>
              <a:off x="3976" y="1728"/>
              <a:ext cx="91" cy="234"/>
              <a:chOff x="275" y="191"/>
              <a:chExt cx="161" cy="385"/>
            </a:xfrm>
            <a:grpFill/>
          </p:grpSpPr>
          <p:sp>
            <p:nvSpPr>
              <p:cNvPr id="43" name="Oval 13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4" name="Freeform 13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8" name="Group 132"/>
            <p:cNvGrpSpPr>
              <a:grpSpLocks/>
            </p:cNvGrpSpPr>
            <p:nvPr/>
          </p:nvGrpSpPr>
          <p:grpSpPr bwMode="auto">
            <a:xfrm>
              <a:off x="4321" y="1728"/>
              <a:ext cx="92" cy="234"/>
              <a:chOff x="275" y="191"/>
              <a:chExt cx="161" cy="385"/>
            </a:xfrm>
            <a:grpFill/>
          </p:grpSpPr>
          <p:sp>
            <p:nvSpPr>
              <p:cNvPr id="41" name="Oval 13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2" name="Freeform 13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9" name="Group 135"/>
            <p:cNvGrpSpPr>
              <a:grpSpLocks/>
            </p:cNvGrpSpPr>
            <p:nvPr/>
          </p:nvGrpSpPr>
          <p:grpSpPr bwMode="auto">
            <a:xfrm>
              <a:off x="4710" y="1728"/>
              <a:ext cx="91" cy="234"/>
              <a:chOff x="275" y="191"/>
              <a:chExt cx="161" cy="385"/>
            </a:xfrm>
            <a:grpFill/>
          </p:grpSpPr>
          <p:sp>
            <p:nvSpPr>
              <p:cNvPr id="39" name="Oval 13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0" name="Freeform 13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0" name="Group 138"/>
            <p:cNvGrpSpPr>
              <a:grpSpLocks/>
            </p:cNvGrpSpPr>
            <p:nvPr/>
          </p:nvGrpSpPr>
          <p:grpSpPr bwMode="auto">
            <a:xfrm>
              <a:off x="5055" y="1734"/>
              <a:ext cx="92" cy="234"/>
              <a:chOff x="275" y="191"/>
              <a:chExt cx="161" cy="385"/>
            </a:xfrm>
            <a:grpFill/>
          </p:grpSpPr>
          <p:sp>
            <p:nvSpPr>
              <p:cNvPr id="37" name="Oval 13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8" name="Freeform 14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1" name="Group 141"/>
            <p:cNvGrpSpPr>
              <a:grpSpLocks/>
            </p:cNvGrpSpPr>
            <p:nvPr/>
          </p:nvGrpSpPr>
          <p:grpSpPr bwMode="auto">
            <a:xfrm>
              <a:off x="5400" y="1728"/>
              <a:ext cx="92" cy="234"/>
              <a:chOff x="275" y="191"/>
              <a:chExt cx="161" cy="385"/>
            </a:xfrm>
            <a:grpFill/>
          </p:grpSpPr>
          <p:sp>
            <p:nvSpPr>
              <p:cNvPr id="35" name="Oval 14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6" name="Freeform 14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32" name="Freeform 144"/>
            <p:cNvSpPr>
              <a:spLocks/>
            </p:cNvSpPr>
            <p:nvPr/>
          </p:nvSpPr>
          <p:spPr bwMode="auto">
            <a:xfrm>
              <a:off x="2638" y="2592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3" name="Freeform 145"/>
            <p:cNvSpPr>
              <a:spLocks/>
            </p:cNvSpPr>
            <p:nvPr/>
          </p:nvSpPr>
          <p:spPr bwMode="auto">
            <a:xfrm>
              <a:off x="3630" y="2976"/>
              <a:ext cx="220" cy="1078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4" name="Freeform 146"/>
            <p:cNvSpPr>
              <a:spLocks/>
            </p:cNvSpPr>
            <p:nvPr/>
          </p:nvSpPr>
          <p:spPr bwMode="auto">
            <a:xfrm>
              <a:off x="4623" y="3264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710228" y="404664"/>
            <a:ext cx="52513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РАССМОТРИТЕ ЦИФРЫ</a:t>
            </a:r>
            <a:endParaRPr lang="ru-RU" sz="4000" b="1" dirty="0">
              <a:solidFill>
                <a:srgbClr val="92D05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629553" y="1"/>
            <a:ext cx="7554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669900"/>
                </a:solidFill>
              </a:rPr>
              <a:t>КАКАЯ ЦИФРА СТОИТ МЕЖДУ 5 И 3?</a:t>
            </a:r>
            <a:endParaRPr lang="ru-RU" sz="3600" b="1" dirty="0">
              <a:solidFill>
                <a:srgbClr val="6699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298506" y="57332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1498477" y="0"/>
            <a:ext cx="76638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КАКАЯ ЦИФРА ЗЕЛЁНОГО ЦВЕТА?</a:t>
            </a:r>
            <a:endParaRPr lang="ru-RU" sz="4000" b="1" dirty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752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0.65451 0.007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726" y="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5451 0.00764 L 0.00417 0.0046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34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0463 L -0.64531 0.0092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8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531 0.00926 L -0.00243 0.0062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35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70" grpId="0"/>
      <p:bldP spid="82" grpId="0"/>
      <p:bldP spid="8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о математике\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842" cy="6822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C:\Users\User\Desktop\1349994982_1-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20" y="1844824"/>
            <a:ext cx="8618312" cy="49228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71400"/>
            <a:ext cx="1714512" cy="1714512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1665087" y="404664"/>
            <a:ext cx="7117846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233039" y="3397712"/>
            <a:ext cx="864096" cy="914400"/>
          </a:xfrm>
          <a:prstGeom prst="triangle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Равнобедренный треугольник 69"/>
          <p:cNvSpPr/>
          <p:nvPr/>
        </p:nvSpPr>
        <p:spPr>
          <a:xfrm>
            <a:off x="2126040" y="2847686"/>
            <a:ext cx="864096" cy="1466859"/>
          </a:xfrm>
          <a:prstGeom prst="triangle">
            <a:avLst/>
          </a:prstGeom>
          <a:solidFill>
            <a:srgbClr val="9999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Равнобедренный треугольник 70"/>
          <p:cNvSpPr/>
          <p:nvPr/>
        </p:nvSpPr>
        <p:spPr>
          <a:xfrm>
            <a:off x="3927866" y="2491935"/>
            <a:ext cx="864096" cy="1808465"/>
          </a:xfrm>
          <a:prstGeom prst="triangle">
            <a:avLst/>
          </a:prstGeom>
          <a:solidFill>
            <a:srgbClr val="66FF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Равнобедренный треугольник 71"/>
          <p:cNvSpPr/>
          <p:nvPr/>
        </p:nvSpPr>
        <p:spPr>
          <a:xfrm>
            <a:off x="3001576" y="3122584"/>
            <a:ext cx="864096" cy="1189528"/>
          </a:xfrm>
          <a:prstGeom prst="triangle">
            <a:avLst/>
          </a:prstGeom>
          <a:solidFill>
            <a:srgbClr val="9900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Равнобедренный треугольник 72"/>
          <p:cNvSpPr/>
          <p:nvPr/>
        </p:nvSpPr>
        <p:spPr>
          <a:xfrm>
            <a:off x="4791962" y="3493518"/>
            <a:ext cx="864096" cy="798112"/>
          </a:xfrm>
          <a:prstGeom prst="triangle">
            <a:avLst/>
          </a:prstGeom>
          <a:solidFill>
            <a:srgbClr val="FF99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Равнобедренный треугольник 73"/>
          <p:cNvSpPr/>
          <p:nvPr/>
        </p:nvSpPr>
        <p:spPr>
          <a:xfrm>
            <a:off x="5682330" y="3242613"/>
            <a:ext cx="864096" cy="1071932"/>
          </a:xfrm>
          <a:prstGeom prst="triangle">
            <a:avLst/>
          </a:prstGeom>
          <a:solidFill>
            <a:srgbClr val="6600CC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Group 91"/>
          <p:cNvGrpSpPr>
            <a:grpSpLocks/>
          </p:cNvGrpSpPr>
          <p:nvPr/>
        </p:nvGrpSpPr>
        <p:grpSpPr bwMode="auto">
          <a:xfrm>
            <a:off x="6292680" y="1765475"/>
            <a:ext cx="5769820" cy="3124200"/>
            <a:chOff x="48" y="1728"/>
            <a:chExt cx="5649" cy="2539"/>
          </a:xfrm>
          <a:gradFill flip="none" rotWithShape="1">
            <a:gsLst>
              <a:gs pos="2000">
                <a:schemeClr val="bg1"/>
              </a:gs>
              <a:gs pos="4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grpSpPr>
        <p:sp>
          <p:nvSpPr>
            <p:cNvPr id="12" name="Freeform 92"/>
            <p:cNvSpPr>
              <a:spLocks/>
            </p:cNvSpPr>
            <p:nvPr/>
          </p:nvSpPr>
          <p:spPr bwMode="auto">
            <a:xfrm>
              <a:off x="48" y="1811"/>
              <a:ext cx="5649" cy="2456"/>
            </a:xfrm>
            <a:custGeom>
              <a:avLst/>
              <a:gdLst>
                <a:gd name="T0" fmla="*/ 401 w 5649"/>
                <a:gd name="T1" fmla="*/ 57 h 2456"/>
                <a:gd name="T2" fmla="*/ 707 w 5649"/>
                <a:gd name="T3" fmla="*/ 47 h 2456"/>
                <a:gd name="T4" fmla="*/ 1030 w 5649"/>
                <a:gd name="T5" fmla="*/ 57 h 2456"/>
                <a:gd name="T6" fmla="*/ 1354 w 5649"/>
                <a:gd name="T7" fmla="*/ 57 h 2456"/>
                <a:gd name="T8" fmla="*/ 1660 w 5649"/>
                <a:gd name="T9" fmla="*/ 57 h 2456"/>
                <a:gd name="T10" fmla="*/ 1971 w 5649"/>
                <a:gd name="T11" fmla="*/ 51 h 2456"/>
                <a:gd name="T12" fmla="*/ 2268 w 5649"/>
                <a:gd name="T13" fmla="*/ 49 h 2456"/>
                <a:gd name="T14" fmla="*/ 2575 w 5649"/>
                <a:gd name="T15" fmla="*/ 45 h 2456"/>
                <a:gd name="T16" fmla="*/ 2917 w 5649"/>
                <a:gd name="T17" fmla="*/ 35 h 2456"/>
                <a:gd name="T18" fmla="*/ 3261 w 5649"/>
                <a:gd name="T19" fmla="*/ 33 h 2456"/>
                <a:gd name="T20" fmla="*/ 3635 w 5649"/>
                <a:gd name="T21" fmla="*/ 35 h 2456"/>
                <a:gd name="T22" fmla="*/ 3966 w 5649"/>
                <a:gd name="T23" fmla="*/ 37 h 2456"/>
                <a:gd name="T24" fmla="*/ 4331 w 5649"/>
                <a:gd name="T25" fmla="*/ 33 h 2456"/>
                <a:gd name="T26" fmla="*/ 4694 w 5649"/>
                <a:gd name="T27" fmla="*/ 29 h 2456"/>
                <a:gd name="T28" fmla="*/ 5041 w 5649"/>
                <a:gd name="T29" fmla="*/ 33 h 2456"/>
                <a:gd name="T30" fmla="*/ 5404 w 5649"/>
                <a:gd name="T31" fmla="*/ 39 h 2456"/>
                <a:gd name="T32" fmla="*/ 5408 w 5649"/>
                <a:gd name="T33" fmla="*/ 901 h 2456"/>
                <a:gd name="T34" fmla="*/ 5496 w 5649"/>
                <a:gd name="T35" fmla="*/ 2013 h 2456"/>
                <a:gd name="T36" fmla="*/ 5584 w 5649"/>
                <a:gd name="T37" fmla="*/ 2293 h 2456"/>
                <a:gd name="T38" fmla="*/ 5528 w 5649"/>
                <a:gd name="T39" fmla="*/ 2373 h 2456"/>
                <a:gd name="T40" fmla="*/ 4726 w 5649"/>
                <a:gd name="T41" fmla="*/ 2253 h 2456"/>
                <a:gd name="T42" fmla="*/ 4036 w 5649"/>
                <a:gd name="T43" fmla="*/ 2317 h 2456"/>
                <a:gd name="T44" fmla="*/ 3460 w 5649"/>
                <a:gd name="T45" fmla="*/ 2405 h 2456"/>
                <a:gd name="T46" fmla="*/ 3007 w 5649"/>
                <a:gd name="T47" fmla="*/ 2397 h 2456"/>
                <a:gd name="T48" fmla="*/ 2417 w 5649"/>
                <a:gd name="T49" fmla="*/ 2373 h 2456"/>
                <a:gd name="T50" fmla="*/ 1988 w 5649"/>
                <a:gd name="T51" fmla="*/ 2223 h 2456"/>
                <a:gd name="T52" fmla="*/ 1687 w 5649"/>
                <a:gd name="T53" fmla="*/ 2398 h 2456"/>
                <a:gd name="T54" fmla="*/ 1113 w 5649"/>
                <a:gd name="T55" fmla="*/ 2398 h 2456"/>
                <a:gd name="T56" fmla="*/ 429 w 5649"/>
                <a:gd name="T57" fmla="*/ 2398 h 2456"/>
                <a:gd name="T58" fmla="*/ 19 w 5649"/>
                <a:gd name="T59" fmla="*/ 2252 h 2456"/>
                <a:gd name="T60" fmla="*/ 210 w 5649"/>
                <a:gd name="T61" fmla="*/ 1901 h 2456"/>
                <a:gd name="T62" fmla="*/ 237 w 5649"/>
                <a:gd name="T63" fmla="*/ 701 h 2456"/>
                <a:gd name="T64" fmla="*/ 266 w 5649"/>
                <a:gd name="T65" fmla="*/ 152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solidFill>
              <a:srgbClr val="CCFF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13" name="Group 93"/>
            <p:cNvGrpSpPr>
              <a:grpSpLocks/>
            </p:cNvGrpSpPr>
            <p:nvPr/>
          </p:nvGrpSpPr>
          <p:grpSpPr bwMode="auto">
            <a:xfrm>
              <a:off x="387" y="1751"/>
              <a:ext cx="92" cy="235"/>
              <a:chOff x="275" y="191"/>
              <a:chExt cx="161" cy="385"/>
            </a:xfrm>
            <a:grpFill/>
          </p:grpSpPr>
          <p:sp>
            <p:nvSpPr>
              <p:cNvPr id="65" name="Oval 9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6" name="Freeform 9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4" name="Group 96"/>
            <p:cNvGrpSpPr>
              <a:grpSpLocks/>
            </p:cNvGrpSpPr>
            <p:nvPr/>
          </p:nvGrpSpPr>
          <p:grpSpPr bwMode="auto">
            <a:xfrm>
              <a:off x="695" y="1752"/>
              <a:ext cx="93" cy="234"/>
              <a:chOff x="275" y="191"/>
              <a:chExt cx="161" cy="385"/>
            </a:xfrm>
            <a:grpFill/>
          </p:grpSpPr>
          <p:sp>
            <p:nvSpPr>
              <p:cNvPr id="63" name="Oval 9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4" name="Freeform 9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5" name="Group 99"/>
            <p:cNvGrpSpPr>
              <a:grpSpLocks/>
            </p:cNvGrpSpPr>
            <p:nvPr/>
          </p:nvGrpSpPr>
          <p:grpSpPr bwMode="auto">
            <a:xfrm>
              <a:off x="1025" y="1752"/>
              <a:ext cx="90" cy="234"/>
              <a:chOff x="275" y="191"/>
              <a:chExt cx="161" cy="385"/>
            </a:xfrm>
            <a:grpFill/>
          </p:grpSpPr>
          <p:sp>
            <p:nvSpPr>
              <p:cNvPr id="61" name="Oval 10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2" name="Freeform 10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6" name="Group 102"/>
            <p:cNvGrpSpPr>
              <a:grpSpLocks/>
            </p:cNvGrpSpPr>
            <p:nvPr/>
          </p:nvGrpSpPr>
          <p:grpSpPr bwMode="auto">
            <a:xfrm>
              <a:off x="1352" y="1752"/>
              <a:ext cx="92" cy="234"/>
              <a:chOff x="275" y="191"/>
              <a:chExt cx="161" cy="385"/>
            </a:xfrm>
            <a:grpFill/>
          </p:grpSpPr>
          <p:sp>
            <p:nvSpPr>
              <p:cNvPr id="59" name="Oval 10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0" name="Freeform 10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7" name="Group 105"/>
            <p:cNvGrpSpPr>
              <a:grpSpLocks/>
            </p:cNvGrpSpPr>
            <p:nvPr/>
          </p:nvGrpSpPr>
          <p:grpSpPr bwMode="auto">
            <a:xfrm>
              <a:off x="1643" y="1752"/>
              <a:ext cx="92" cy="234"/>
              <a:chOff x="275" y="191"/>
              <a:chExt cx="161" cy="385"/>
            </a:xfrm>
            <a:grpFill/>
          </p:grpSpPr>
          <p:sp>
            <p:nvSpPr>
              <p:cNvPr id="57" name="Oval 10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8" name="Freeform 10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8" name="Group 108"/>
            <p:cNvGrpSpPr>
              <a:grpSpLocks/>
            </p:cNvGrpSpPr>
            <p:nvPr/>
          </p:nvGrpSpPr>
          <p:grpSpPr bwMode="auto">
            <a:xfrm>
              <a:off x="1972" y="1752"/>
              <a:ext cx="92" cy="234"/>
              <a:chOff x="275" y="191"/>
              <a:chExt cx="161" cy="385"/>
            </a:xfrm>
            <a:grpFill/>
          </p:grpSpPr>
          <p:sp>
            <p:nvSpPr>
              <p:cNvPr id="55" name="Oval 10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6" name="Freeform 11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19" name="Freeform 111"/>
            <p:cNvSpPr>
              <a:spLocks/>
            </p:cNvSpPr>
            <p:nvPr/>
          </p:nvSpPr>
          <p:spPr bwMode="auto">
            <a:xfrm>
              <a:off x="1868" y="2585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0" name="Freeform 112"/>
            <p:cNvSpPr>
              <a:spLocks/>
            </p:cNvSpPr>
            <p:nvPr/>
          </p:nvSpPr>
          <p:spPr bwMode="auto">
            <a:xfrm>
              <a:off x="1298" y="2951"/>
              <a:ext cx="218" cy="1141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1" name="Freeform 113"/>
            <p:cNvSpPr>
              <a:spLocks/>
            </p:cNvSpPr>
            <p:nvPr/>
          </p:nvSpPr>
          <p:spPr bwMode="auto">
            <a:xfrm>
              <a:off x="695" y="3332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22" name="Group 114"/>
            <p:cNvGrpSpPr>
              <a:grpSpLocks/>
            </p:cNvGrpSpPr>
            <p:nvPr/>
          </p:nvGrpSpPr>
          <p:grpSpPr bwMode="auto">
            <a:xfrm>
              <a:off x="2279" y="1751"/>
              <a:ext cx="92" cy="235"/>
              <a:chOff x="275" y="191"/>
              <a:chExt cx="161" cy="385"/>
            </a:xfrm>
            <a:grpFill/>
          </p:grpSpPr>
          <p:sp>
            <p:nvSpPr>
              <p:cNvPr id="53" name="Oval 11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4" name="Freeform 11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3" name="Group 117"/>
            <p:cNvGrpSpPr>
              <a:grpSpLocks/>
            </p:cNvGrpSpPr>
            <p:nvPr/>
          </p:nvGrpSpPr>
          <p:grpSpPr bwMode="auto">
            <a:xfrm>
              <a:off x="2551" y="1728"/>
              <a:ext cx="92" cy="235"/>
              <a:chOff x="275" y="191"/>
              <a:chExt cx="161" cy="385"/>
            </a:xfrm>
            <a:grpFill/>
          </p:grpSpPr>
          <p:sp>
            <p:nvSpPr>
              <p:cNvPr id="51" name="Oval 11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2" name="Freeform 11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4" name="Group 120"/>
            <p:cNvGrpSpPr>
              <a:grpSpLocks/>
            </p:cNvGrpSpPr>
            <p:nvPr/>
          </p:nvGrpSpPr>
          <p:grpSpPr bwMode="auto">
            <a:xfrm>
              <a:off x="2897" y="1728"/>
              <a:ext cx="91" cy="234"/>
              <a:chOff x="275" y="191"/>
              <a:chExt cx="161" cy="385"/>
            </a:xfrm>
            <a:grpFill/>
          </p:grpSpPr>
          <p:sp>
            <p:nvSpPr>
              <p:cNvPr id="49" name="Oval 12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0" name="Freeform 12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5" name="Group 123"/>
            <p:cNvGrpSpPr>
              <a:grpSpLocks/>
            </p:cNvGrpSpPr>
            <p:nvPr/>
          </p:nvGrpSpPr>
          <p:grpSpPr bwMode="auto">
            <a:xfrm>
              <a:off x="3242" y="1728"/>
              <a:ext cx="92" cy="234"/>
              <a:chOff x="275" y="191"/>
              <a:chExt cx="161" cy="385"/>
            </a:xfrm>
            <a:grpFill/>
          </p:grpSpPr>
          <p:sp>
            <p:nvSpPr>
              <p:cNvPr id="47" name="Oval 12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8" name="Freeform 12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6" name="Group 126"/>
            <p:cNvGrpSpPr>
              <a:grpSpLocks/>
            </p:cNvGrpSpPr>
            <p:nvPr/>
          </p:nvGrpSpPr>
          <p:grpSpPr bwMode="auto">
            <a:xfrm>
              <a:off x="3625" y="1728"/>
              <a:ext cx="92" cy="234"/>
              <a:chOff x="275" y="191"/>
              <a:chExt cx="161" cy="385"/>
            </a:xfrm>
            <a:grpFill/>
          </p:grpSpPr>
          <p:sp>
            <p:nvSpPr>
              <p:cNvPr id="45" name="Oval 12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6" name="Freeform 12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7" name="Group 129"/>
            <p:cNvGrpSpPr>
              <a:grpSpLocks/>
            </p:cNvGrpSpPr>
            <p:nvPr/>
          </p:nvGrpSpPr>
          <p:grpSpPr bwMode="auto">
            <a:xfrm>
              <a:off x="3976" y="1728"/>
              <a:ext cx="91" cy="234"/>
              <a:chOff x="275" y="191"/>
              <a:chExt cx="161" cy="385"/>
            </a:xfrm>
            <a:grpFill/>
          </p:grpSpPr>
          <p:sp>
            <p:nvSpPr>
              <p:cNvPr id="43" name="Oval 13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4" name="Freeform 13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8" name="Group 132"/>
            <p:cNvGrpSpPr>
              <a:grpSpLocks/>
            </p:cNvGrpSpPr>
            <p:nvPr/>
          </p:nvGrpSpPr>
          <p:grpSpPr bwMode="auto">
            <a:xfrm>
              <a:off x="4321" y="1728"/>
              <a:ext cx="92" cy="234"/>
              <a:chOff x="275" y="191"/>
              <a:chExt cx="161" cy="385"/>
            </a:xfrm>
            <a:grpFill/>
          </p:grpSpPr>
          <p:sp>
            <p:nvSpPr>
              <p:cNvPr id="41" name="Oval 13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2" name="Freeform 13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9" name="Group 135"/>
            <p:cNvGrpSpPr>
              <a:grpSpLocks/>
            </p:cNvGrpSpPr>
            <p:nvPr/>
          </p:nvGrpSpPr>
          <p:grpSpPr bwMode="auto">
            <a:xfrm>
              <a:off x="4710" y="1728"/>
              <a:ext cx="91" cy="234"/>
              <a:chOff x="275" y="191"/>
              <a:chExt cx="161" cy="385"/>
            </a:xfrm>
            <a:grpFill/>
          </p:grpSpPr>
          <p:sp>
            <p:nvSpPr>
              <p:cNvPr id="39" name="Oval 13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0" name="Freeform 13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0" name="Group 138"/>
            <p:cNvGrpSpPr>
              <a:grpSpLocks/>
            </p:cNvGrpSpPr>
            <p:nvPr/>
          </p:nvGrpSpPr>
          <p:grpSpPr bwMode="auto">
            <a:xfrm>
              <a:off x="5055" y="1734"/>
              <a:ext cx="92" cy="234"/>
              <a:chOff x="275" y="191"/>
              <a:chExt cx="161" cy="385"/>
            </a:xfrm>
            <a:grpFill/>
          </p:grpSpPr>
          <p:sp>
            <p:nvSpPr>
              <p:cNvPr id="37" name="Oval 13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8" name="Freeform 14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1" name="Group 141"/>
            <p:cNvGrpSpPr>
              <a:grpSpLocks/>
            </p:cNvGrpSpPr>
            <p:nvPr/>
          </p:nvGrpSpPr>
          <p:grpSpPr bwMode="auto">
            <a:xfrm>
              <a:off x="5400" y="1728"/>
              <a:ext cx="92" cy="234"/>
              <a:chOff x="275" y="191"/>
              <a:chExt cx="161" cy="385"/>
            </a:xfrm>
            <a:grpFill/>
          </p:grpSpPr>
          <p:sp>
            <p:nvSpPr>
              <p:cNvPr id="35" name="Oval 14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6" name="Freeform 14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32" name="Freeform 144"/>
            <p:cNvSpPr>
              <a:spLocks/>
            </p:cNvSpPr>
            <p:nvPr/>
          </p:nvSpPr>
          <p:spPr bwMode="auto">
            <a:xfrm>
              <a:off x="2638" y="2592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3" name="Freeform 145"/>
            <p:cNvSpPr>
              <a:spLocks/>
            </p:cNvSpPr>
            <p:nvPr/>
          </p:nvSpPr>
          <p:spPr bwMode="auto">
            <a:xfrm>
              <a:off x="3630" y="2976"/>
              <a:ext cx="220" cy="1078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4" name="Freeform 146"/>
            <p:cNvSpPr>
              <a:spLocks/>
            </p:cNvSpPr>
            <p:nvPr/>
          </p:nvSpPr>
          <p:spPr bwMode="auto">
            <a:xfrm>
              <a:off x="4623" y="3264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732416" y="475992"/>
            <a:ext cx="71260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РАССМОТРИТЕ  ТРЕУГОЛЬНИКИ</a:t>
            </a:r>
            <a:endParaRPr lang="ru-RU" sz="4000" b="1" dirty="0">
              <a:solidFill>
                <a:srgbClr val="6699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0330" y="441449"/>
            <a:ext cx="758874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500" b="1" dirty="0" smtClean="0">
              <a:solidFill>
                <a:srgbClr val="669900"/>
              </a:solidFill>
            </a:endParaRPr>
          </a:p>
          <a:p>
            <a:r>
              <a:rPr lang="ru-RU" sz="3500" b="1" dirty="0" smtClean="0">
                <a:solidFill>
                  <a:srgbClr val="669900"/>
                </a:solidFill>
              </a:rPr>
              <a:t>КАКОЙ ИЗ НИХ САМЫЙ МАЛЕНЬКИЙ?</a:t>
            </a:r>
            <a:endParaRPr lang="ru-RU" sz="3500" b="1" dirty="0">
              <a:solidFill>
                <a:srgbClr val="66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2860" y="-243408"/>
            <a:ext cx="6453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КАКОЙ ПО СЧЁТУ ГОЛУБОЙ?</a:t>
            </a:r>
            <a:endParaRPr lang="ru-RU" sz="4000" b="1" dirty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132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9259E-6 L -0.58455 -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36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455 -0.0051 L 0.15139 0.0023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88" y="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139 0.00231 L -0.56372 -0.0115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764" y="-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455 -0.00509 L 0.10191 0.0034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23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о математике\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842" cy="6822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C:\Users\User\Desktop\1349994982_1-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41696"/>
            <a:ext cx="8618312" cy="54734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71400"/>
            <a:ext cx="1714512" cy="1714512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1665087" y="0"/>
            <a:ext cx="7117846" cy="184482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70" name="Таблица 6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14920477"/>
              </p:ext>
            </p:extLst>
          </p:nvPr>
        </p:nvGraphicFramePr>
        <p:xfrm>
          <a:off x="1475656" y="1793877"/>
          <a:ext cx="3456384" cy="3949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152128"/>
                <a:gridCol w="1152128"/>
              </a:tblGrid>
              <a:tr h="987051"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 marL="137160" marR="137160" marT="137160" marB="137160">
                    <a:noFill/>
                  </a:tcPr>
                </a:tc>
              </a:tr>
              <a:tr h="1008112"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 marL="137160" marR="137160" marT="137160" marB="137160">
                    <a:noFill/>
                  </a:tcPr>
                </a:tc>
              </a:tr>
              <a:tr h="1002383"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951634"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 w="38100">
                          <a:solidFill>
                            <a:sysClr val="windowText" lastClr="000000"/>
                          </a:solidFill>
                        </a:ln>
                        <a:solidFill>
                          <a:srgbClr val="6600CC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3" name="Picture 2" descr="C:\Users\User\Desktop\97696584_cajoline_bouton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086" y="1972845"/>
            <a:ext cx="818681" cy="7896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C:\Users\User\Desktop\97696584_cajoline_bouton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933056"/>
            <a:ext cx="818681" cy="7896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5593" y="0"/>
            <a:ext cx="7396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669900"/>
                </a:solidFill>
              </a:rPr>
              <a:t>ЗАПОМНИТЕ  РАСПОЛОЖЕНИЕ ПУГОВИЦ</a:t>
            </a:r>
            <a:endParaRPr lang="ru-RU" sz="3200" b="1" dirty="0">
              <a:solidFill>
                <a:srgbClr val="6699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286403" y="402477"/>
            <a:ext cx="62647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ПОСТАВЬТЕ  ТОЧКИ  ТАК ЖЕ</a:t>
            </a:r>
            <a:endParaRPr lang="ru-RU" sz="4000" b="1" dirty="0">
              <a:solidFill>
                <a:srgbClr val="669900"/>
              </a:solidFill>
            </a:endParaRPr>
          </a:p>
        </p:txBody>
      </p:sp>
      <p:grpSp>
        <p:nvGrpSpPr>
          <p:cNvPr id="11" name="Group 91"/>
          <p:cNvGrpSpPr>
            <a:grpSpLocks/>
          </p:cNvGrpSpPr>
          <p:nvPr/>
        </p:nvGrpSpPr>
        <p:grpSpPr bwMode="auto">
          <a:xfrm>
            <a:off x="5076056" y="1484784"/>
            <a:ext cx="4866757" cy="4766208"/>
            <a:chOff x="-44" y="1728"/>
            <a:chExt cx="5882" cy="2539"/>
          </a:xfrm>
          <a:gradFill flip="none" rotWithShape="1">
            <a:gsLst>
              <a:gs pos="2000">
                <a:schemeClr val="bg1"/>
              </a:gs>
              <a:gs pos="4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grpSpPr>
        <p:sp>
          <p:nvSpPr>
            <p:cNvPr id="12" name="Freeform 92"/>
            <p:cNvSpPr>
              <a:spLocks/>
            </p:cNvSpPr>
            <p:nvPr/>
          </p:nvSpPr>
          <p:spPr bwMode="auto">
            <a:xfrm>
              <a:off x="-44" y="1811"/>
              <a:ext cx="5882" cy="2456"/>
            </a:xfrm>
            <a:custGeom>
              <a:avLst/>
              <a:gdLst>
                <a:gd name="T0" fmla="*/ 401 w 5649"/>
                <a:gd name="T1" fmla="*/ 57 h 2456"/>
                <a:gd name="T2" fmla="*/ 707 w 5649"/>
                <a:gd name="T3" fmla="*/ 47 h 2456"/>
                <a:gd name="T4" fmla="*/ 1030 w 5649"/>
                <a:gd name="T5" fmla="*/ 57 h 2456"/>
                <a:gd name="T6" fmla="*/ 1354 w 5649"/>
                <a:gd name="T7" fmla="*/ 57 h 2456"/>
                <a:gd name="T8" fmla="*/ 1660 w 5649"/>
                <a:gd name="T9" fmla="*/ 57 h 2456"/>
                <a:gd name="T10" fmla="*/ 1971 w 5649"/>
                <a:gd name="T11" fmla="*/ 51 h 2456"/>
                <a:gd name="T12" fmla="*/ 2268 w 5649"/>
                <a:gd name="T13" fmla="*/ 49 h 2456"/>
                <a:gd name="T14" fmla="*/ 2575 w 5649"/>
                <a:gd name="T15" fmla="*/ 45 h 2456"/>
                <a:gd name="T16" fmla="*/ 2917 w 5649"/>
                <a:gd name="T17" fmla="*/ 35 h 2456"/>
                <a:gd name="T18" fmla="*/ 3261 w 5649"/>
                <a:gd name="T19" fmla="*/ 33 h 2456"/>
                <a:gd name="T20" fmla="*/ 3635 w 5649"/>
                <a:gd name="T21" fmla="*/ 35 h 2456"/>
                <a:gd name="T22" fmla="*/ 3966 w 5649"/>
                <a:gd name="T23" fmla="*/ 37 h 2456"/>
                <a:gd name="T24" fmla="*/ 4331 w 5649"/>
                <a:gd name="T25" fmla="*/ 33 h 2456"/>
                <a:gd name="T26" fmla="*/ 4694 w 5649"/>
                <a:gd name="T27" fmla="*/ 29 h 2456"/>
                <a:gd name="T28" fmla="*/ 5041 w 5649"/>
                <a:gd name="T29" fmla="*/ 33 h 2456"/>
                <a:gd name="T30" fmla="*/ 5404 w 5649"/>
                <a:gd name="T31" fmla="*/ 39 h 2456"/>
                <a:gd name="T32" fmla="*/ 5408 w 5649"/>
                <a:gd name="T33" fmla="*/ 901 h 2456"/>
                <a:gd name="T34" fmla="*/ 5496 w 5649"/>
                <a:gd name="T35" fmla="*/ 2013 h 2456"/>
                <a:gd name="T36" fmla="*/ 5584 w 5649"/>
                <a:gd name="T37" fmla="*/ 2293 h 2456"/>
                <a:gd name="T38" fmla="*/ 5528 w 5649"/>
                <a:gd name="T39" fmla="*/ 2373 h 2456"/>
                <a:gd name="T40" fmla="*/ 4726 w 5649"/>
                <a:gd name="T41" fmla="*/ 2253 h 2456"/>
                <a:gd name="T42" fmla="*/ 4036 w 5649"/>
                <a:gd name="T43" fmla="*/ 2317 h 2456"/>
                <a:gd name="T44" fmla="*/ 3460 w 5649"/>
                <a:gd name="T45" fmla="*/ 2405 h 2456"/>
                <a:gd name="T46" fmla="*/ 3007 w 5649"/>
                <a:gd name="T47" fmla="*/ 2397 h 2456"/>
                <a:gd name="T48" fmla="*/ 2417 w 5649"/>
                <a:gd name="T49" fmla="*/ 2373 h 2456"/>
                <a:gd name="T50" fmla="*/ 1988 w 5649"/>
                <a:gd name="T51" fmla="*/ 2223 h 2456"/>
                <a:gd name="T52" fmla="*/ 1687 w 5649"/>
                <a:gd name="T53" fmla="*/ 2398 h 2456"/>
                <a:gd name="T54" fmla="*/ 1113 w 5649"/>
                <a:gd name="T55" fmla="*/ 2398 h 2456"/>
                <a:gd name="T56" fmla="*/ 429 w 5649"/>
                <a:gd name="T57" fmla="*/ 2398 h 2456"/>
                <a:gd name="T58" fmla="*/ 19 w 5649"/>
                <a:gd name="T59" fmla="*/ 2252 h 2456"/>
                <a:gd name="T60" fmla="*/ 210 w 5649"/>
                <a:gd name="T61" fmla="*/ 1901 h 2456"/>
                <a:gd name="T62" fmla="*/ 237 w 5649"/>
                <a:gd name="T63" fmla="*/ 701 h 2456"/>
                <a:gd name="T64" fmla="*/ 266 w 5649"/>
                <a:gd name="T65" fmla="*/ 152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solidFill>
              <a:srgbClr val="CCFF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13" name="Group 93"/>
            <p:cNvGrpSpPr>
              <a:grpSpLocks/>
            </p:cNvGrpSpPr>
            <p:nvPr/>
          </p:nvGrpSpPr>
          <p:grpSpPr bwMode="auto">
            <a:xfrm>
              <a:off x="387" y="1751"/>
              <a:ext cx="92" cy="235"/>
              <a:chOff x="275" y="191"/>
              <a:chExt cx="161" cy="385"/>
            </a:xfrm>
            <a:grpFill/>
          </p:grpSpPr>
          <p:sp>
            <p:nvSpPr>
              <p:cNvPr id="65" name="Oval 9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6" name="Freeform 9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4" name="Group 96"/>
            <p:cNvGrpSpPr>
              <a:grpSpLocks/>
            </p:cNvGrpSpPr>
            <p:nvPr/>
          </p:nvGrpSpPr>
          <p:grpSpPr bwMode="auto">
            <a:xfrm>
              <a:off x="695" y="1752"/>
              <a:ext cx="93" cy="234"/>
              <a:chOff x="275" y="191"/>
              <a:chExt cx="161" cy="385"/>
            </a:xfrm>
            <a:grpFill/>
          </p:grpSpPr>
          <p:sp>
            <p:nvSpPr>
              <p:cNvPr id="63" name="Oval 9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4" name="Freeform 9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5" name="Group 99"/>
            <p:cNvGrpSpPr>
              <a:grpSpLocks/>
            </p:cNvGrpSpPr>
            <p:nvPr/>
          </p:nvGrpSpPr>
          <p:grpSpPr bwMode="auto">
            <a:xfrm>
              <a:off x="1025" y="1752"/>
              <a:ext cx="90" cy="234"/>
              <a:chOff x="275" y="191"/>
              <a:chExt cx="161" cy="385"/>
            </a:xfrm>
            <a:grpFill/>
          </p:grpSpPr>
          <p:sp>
            <p:nvSpPr>
              <p:cNvPr id="61" name="Oval 10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2" name="Freeform 10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6" name="Group 102"/>
            <p:cNvGrpSpPr>
              <a:grpSpLocks/>
            </p:cNvGrpSpPr>
            <p:nvPr/>
          </p:nvGrpSpPr>
          <p:grpSpPr bwMode="auto">
            <a:xfrm>
              <a:off x="1352" y="1752"/>
              <a:ext cx="92" cy="234"/>
              <a:chOff x="275" y="191"/>
              <a:chExt cx="161" cy="385"/>
            </a:xfrm>
            <a:grpFill/>
          </p:grpSpPr>
          <p:sp>
            <p:nvSpPr>
              <p:cNvPr id="59" name="Oval 10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0" name="Freeform 10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7" name="Group 105"/>
            <p:cNvGrpSpPr>
              <a:grpSpLocks/>
            </p:cNvGrpSpPr>
            <p:nvPr/>
          </p:nvGrpSpPr>
          <p:grpSpPr bwMode="auto">
            <a:xfrm>
              <a:off x="1643" y="1752"/>
              <a:ext cx="92" cy="234"/>
              <a:chOff x="275" y="191"/>
              <a:chExt cx="161" cy="385"/>
            </a:xfrm>
            <a:grpFill/>
          </p:grpSpPr>
          <p:sp>
            <p:nvSpPr>
              <p:cNvPr id="57" name="Oval 10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8" name="Freeform 10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8" name="Group 108"/>
            <p:cNvGrpSpPr>
              <a:grpSpLocks/>
            </p:cNvGrpSpPr>
            <p:nvPr/>
          </p:nvGrpSpPr>
          <p:grpSpPr bwMode="auto">
            <a:xfrm>
              <a:off x="1972" y="1752"/>
              <a:ext cx="92" cy="234"/>
              <a:chOff x="275" y="191"/>
              <a:chExt cx="161" cy="385"/>
            </a:xfrm>
            <a:grpFill/>
          </p:grpSpPr>
          <p:sp>
            <p:nvSpPr>
              <p:cNvPr id="55" name="Oval 10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6" name="Freeform 11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19" name="Freeform 111"/>
            <p:cNvSpPr>
              <a:spLocks/>
            </p:cNvSpPr>
            <p:nvPr/>
          </p:nvSpPr>
          <p:spPr bwMode="auto">
            <a:xfrm>
              <a:off x="1868" y="2585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0" name="Freeform 112"/>
            <p:cNvSpPr>
              <a:spLocks/>
            </p:cNvSpPr>
            <p:nvPr/>
          </p:nvSpPr>
          <p:spPr bwMode="auto">
            <a:xfrm>
              <a:off x="1298" y="2951"/>
              <a:ext cx="218" cy="1141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1" name="Freeform 113"/>
            <p:cNvSpPr>
              <a:spLocks/>
            </p:cNvSpPr>
            <p:nvPr/>
          </p:nvSpPr>
          <p:spPr bwMode="auto">
            <a:xfrm>
              <a:off x="695" y="3332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22" name="Group 114"/>
            <p:cNvGrpSpPr>
              <a:grpSpLocks/>
            </p:cNvGrpSpPr>
            <p:nvPr/>
          </p:nvGrpSpPr>
          <p:grpSpPr bwMode="auto">
            <a:xfrm>
              <a:off x="2279" y="1751"/>
              <a:ext cx="92" cy="235"/>
              <a:chOff x="275" y="191"/>
              <a:chExt cx="161" cy="385"/>
            </a:xfrm>
            <a:grpFill/>
          </p:grpSpPr>
          <p:sp>
            <p:nvSpPr>
              <p:cNvPr id="53" name="Oval 11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4" name="Freeform 11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3" name="Group 117"/>
            <p:cNvGrpSpPr>
              <a:grpSpLocks/>
            </p:cNvGrpSpPr>
            <p:nvPr/>
          </p:nvGrpSpPr>
          <p:grpSpPr bwMode="auto">
            <a:xfrm>
              <a:off x="2551" y="1728"/>
              <a:ext cx="92" cy="235"/>
              <a:chOff x="275" y="191"/>
              <a:chExt cx="161" cy="385"/>
            </a:xfrm>
            <a:grpFill/>
          </p:grpSpPr>
          <p:sp>
            <p:nvSpPr>
              <p:cNvPr id="51" name="Oval 11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2" name="Freeform 11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4" name="Group 120"/>
            <p:cNvGrpSpPr>
              <a:grpSpLocks/>
            </p:cNvGrpSpPr>
            <p:nvPr/>
          </p:nvGrpSpPr>
          <p:grpSpPr bwMode="auto">
            <a:xfrm>
              <a:off x="2897" y="1728"/>
              <a:ext cx="91" cy="234"/>
              <a:chOff x="275" y="191"/>
              <a:chExt cx="161" cy="385"/>
            </a:xfrm>
            <a:grpFill/>
          </p:grpSpPr>
          <p:sp>
            <p:nvSpPr>
              <p:cNvPr id="49" name="Oval 12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0" name="Freeform 12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5" name="Group 123"/>
            <p:cNvGrpSpPr>
              <a:grpSpLocks/>
            </p:cNvGrpSpPr>
            <p:nvPr/>
          </p:nvGrpSpPr>
          <p:grpSpPr bwMode="auto">
            <a:xfrm>
              <a:off x="3242" y="1728"/>
              <a:ext cx="92" cy="234"/>
              <a:chOff x="275" y="191"/>
              <a:chExt cx="161" cy="385"/>
            </a:xfrm>
            <a:grpFill/>
          </p:grpSpPr>
          <p:sp>
            <p:nvSpPr>
              <p:cNvPr id="47" name="Oval 12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8" name="Freeform 12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6" name="Group 126"/>
            <p:cNvGrpSpPr>
              <a:grpSpLocks/>
            </p:cNvGrpSpPr>
            <p:nvPr/>
          </p:nvGrpSpPr>
          <p:grpSpPr bwMode="auto">
            <a:xfrm>
              <a:off x="3625" y="1728"/>
              <a:ext cx="92" cy="234"/>
              <a:chOff x="275" y="191"/>
              <a:chExt cx="161" cy="385"/>
            </a:xfrm>
            <a:grpFill/>
          </p:grpSpPr>
          <p:sp>
            <p:nvSpPr>
              <p:cNvPr id="45" name="Oval 12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6" name="Freeform 12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7" name="Group 129"/>
            <p:cNvGrpSpPr>
              <a:grpSpLocks/>
            </p:cNvGrpSpPr>
            <p:nvPr/>
          </p:nvGrpSpPr>
          <p:grpSpPr bwMode="auto">
            <a:xfrm>
              <a:off x="3976" y="1728"/>
              <a:ext cx="91" cy="234"/>
              <a:chOff x="275" y="191"/>
              <a:chExt cx="161" cy="385"/>
            </a:xfrm>
            <a:grpFill/>
          </p:grpSpPr>
          <p:sp>
            <p:nvSpPr>
              <p:cNvPr id="43" name="Oval 13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4" name="Freeform 13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8" name="Group 132"/>
            <p:cNvGrpSpPr>
              <a:grpSpLocks/>
            </p:cNvGrpSpPr>
            <p:nvPr/>
          </p:nvGrpSpPr>
          <p:grpSpPr bwMode="auto">
            <a:xfrm>
              <a:off x="4321" y="1728"/>
              <a:ext cx="92" cy="234"/>
              <a:chOff x="275" y="191"/>
              <a:chExt cx="161" cy="385"/>
            </a:xfrm>
            <a:grpFill/>
          </p:grpSpPr>
          <p:sp>
            <p:nvSpPr>
              <p:cNvPr id="41" name="Oval 13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2" name="Freeform 13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9" name="Group 135"/>
            <p:cNvGrpSpPr>
              <a:grpSpLocks/>
            </p:cNvGrpSpPr>
            <p:nvPr/>
          </p:nvGrpSpPr>
          <p:grpSpPr bwMode="auto">
            <a:xfrm>
              <a:off x="4710" y="1728"/>
              <a:ext cx="91" cy="234"/>
              <a:chOff x="275" y="191"/>
              <a:chExt cx="161" cy="385"/>
            </a:xfrm>
            <a:grpFill/>
          </p:grpSpPr>
          <p:sp>
            <p:nvSpPr>
              <p:cNvPr id="39" name="Oval 13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0" name="Freeform 13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0" name="Group 138"/>
            <p:cNvGrpSpPr>
              <a:grpSpLocks/>
            </p:cNvGrpSpPr>
            <p:nvPr/>
          </p:nvGrpSpPr>
          <p:grpSpPr bwMode="auto">
            <a:xfrm>
              <a:off x="5055" y="1734"/>
              <a:ext cx="92" cy="234"/>
              <a:chOff x="275" y="191"/>
              <a:chExt cx="161" cy="385"/>
            </a:xfrm>
            <a:grpFill/>
          </p:grpSpPr>
          <p:sp>
            <p:nvSpPr>
              <p:cNvPr id="37" name="Oval 13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8" name="Freeform 14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1" name="Group 141"/>
            <p:cNvGrpSpPr>
              <a:grpSpLocks/>
            </p:cNvGrpSpPr>
            <p:nvPr/>
          </p:nvGrpSpPr>
          <p:grpSpPr bwMode="auto">
            <a:xfrm>
              <a:off x="5400" y="1728"/>
              <a:ext cx="92" cy="234"/>
              <a:chOff x="275" y="191"/>
              <a:chExt cx="161" cy="385"/>
            </a:xfrm>
            <a:grpFill/>
          </p:grpSpPr>
          <p:sp>
            <p:nvSpPr>
              <p:cNvPr id="35" name="Oval 14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6" name="Freeform 14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32" name="Freeform 144"/>
            <p:cNvSpPr>
              <a:spLocks/>
            </p:cNvSpPr>
            <p:nvPr/>
          </p:nvSpPr>
          <p:spPr bwMode="auto">
            <a:xfrm>
              <a:off x="2638" y="2592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3" name="Freeform 145"/>
            <p:cNvSpPr>
              <a:spLocks/>
            </p:cNvSpPr>
            <p:nvPr/>
          </p:nvSpPr>
          <p:spPr bwMode="auto">
            <a:xfrm>
              <a:off x="3630" y="2976"/>
              <a:ext cx="220" cy="1078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4" name="Freeform 146"/>
            <p:cNvSpPr>
              <a:spLocks/>
            </p:cNvSpPr>
            <p:nvPr/>
          </p:nvSpPr>
          <p:spPr bwMode="auto">
            <a:xfrm>
              <a:off x="4623" y="3264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72132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-0.42674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3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673 0.00162 L -0.00937 0.0016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6 L -0.40955 3.7037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-0.00555 0.1391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694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06163 -4.44444E-6 C 0.08924 -4.44444E-6 0.12344 0.03681 0.12344 0.0669 L 0.12344 0.1338 " pathEditMode="relative" rAng="0" ptsTypes="FfFF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63" y="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673 0.00162 L -0.02517 0.0016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-0.40312 0.0016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5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673 0.00162 L -0.01718 0.0016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38 0.00162 L -0.4125 0.0032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5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0.11562 0.4069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81" y="2034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0.00226 -0.1548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673 0.00162 L -0.00937 0.0016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6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38 0.00162 L -0.42031 0.0032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5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674 0.00162 L -0.01736 0.0016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о математике\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842" cy="6822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C:\Users\User\Desktop\1349994982_1-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618312" cy="46542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71400"/>
            <a:ext cx="1714512" cy="1714512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1665087" y="404664"/>
            <a:ext cx="7117846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3181" y="478413"/>
            <a:ext cx="6459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КАКОЙ ПРЕДМЕТ ЛИШНИЙ?</a:t>
            </a:r>
            <a:endParaRPr lang="ru-RU" sz="4000" b="1" dirty="0">
              <a:solidFill>
                <a:srgbClr val="66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6469" y="443971"/>
            <a:ext cx="61897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4000" b="1" dirty="0" smtClean="0">
              <a:solidFill>
                <a:srgbClr val="669900"/>
              </a:solidFill>
            </a:endParaRPr>
          </a:p>
          <a:p>
            <a:r>
              <a:rPr lang="ru-RU" sz="4000" b="1" dirty="0" smtClean="0">
                <a:solidFill>
                  <a:srgbClr val="669900"/>
                </a:solidFill>
              </a:rPr>
              <a:t>РАССМОТРИТЕ  ПРЕДМЕТЫ</a:t>
            </a:r>
            <a:endParaRPr lang="ru-RU" sz="4000" b="1" dirty="0">
              <a:solidFill>
                <a:srgbClr val="669900"/>
              </a:solidFill>
            </a:endParaRPr>
          </a:p>
        </p:txBody>
      </p:sp>
      <p:pic>
        <p:nvPicPr>
          <p:cNvPr id="3" name="Picture 2" descr="C:\Users\User\Desktop\7a9ac28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135" y="4067612"/>
            <a:ext cx="1279063" cy="10395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1470586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391" y="3120958"/>
            <a:ext cx="1209675" cy="121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cloud-formations-clipart-8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137" y="3174447"/>
            <a:ext cx="1236078" cy="8015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rainbow-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912" y="2389393"/>
            <a:ext cx="1957817" cy="805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116872658_19xyy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618" y="3822711"/>
            <a:ext cx="1075195" cy="10693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91"/>
          <p:cNvGrpSpPr>
            <a:grpSpLocks/>
          </p:cNvGrpSpPr>
          <p:nvPr/>
        </p:nvGrpSpPr>
        <p:grpSpPr bwMode="auto">
          <a:xfrm>
            <a:off x="5984922" y="1784546"/>
            <a:ext cx="5769820" cy="3732686"/>
            <a:chOff x="48" y="1728"/>
            <a:chExt cx="5649" cy="2539"/>
          </a:xfrm>
          <a:gradFill flip="none" rotWithShape="1">
            <a:gsLst>
              <a:gs pos="2000">
                <a:schemeClr val="bg1"/>
              </a:gs>
              <a:gs pos="4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grpSpPr>
        <p:sp>
          <p:nvSpPr>
            <p:cNvPr id="12" name="Freeform 92"/>
            <p:cNvSpPr>
              <a:spLocks/>
            </p:cNvSpPr>
            <p:nvPr/>
          </p:nvSpPr>
          <p:spPr bwMode="auto">
            <a:xfrm>
              <a:off x="48" y="1811"/>
              <a:ext cx="5649" cy="2456"/>
            </a:xfrm>
            <a:custGeom>
              <a:avLst/>
              <a:gdLst>
                <a:gd name="T0" fmla="*/ 401 w 5649"/>
                <a:gd name="T1" fmla="*/ 57 h 2456"/>
                <a:gd name="T2" fmla="*/ 707 w 5649"/>
                <a:gd name="T3" fmla="*/ 47 h 2456"/>
                <a:gd name="T4" fmla="*/ 1030 w 5649"/>
                <a:gd name="T5" fmla="*/ 57 h 2456"/>
                <a:gd name="T6" fmla="*/ 1354 w 5649"/>
                <a:gd name="T7" fmla="*/ 57 h 2456"/>
                <a:gd name="T8" fmla="*/ 1660 w 5649"/>
                <a:gd name="T9" fmla="*/ 57 h 2456"/>
                <a:gd name="T10" fmla="*/ 1971 w 5649"/>
                <a:gd name="T11" fmla="*/ 51 h 2456"/>
                <a:gd name="T12" fmla="*/ 2268 w 5649"/>
                <a:gd name="T13" fmla="*/ 49 h 2456"/>
                <a:gd name="T14" fmla="*/ 2575 w 5649"/>
                <a:gd name="T15" fmla="*/ 45 h 2456"/>
                <a:gd name="T16" fmla="*/ 2917 w 5649"/>
                <a:gd name="T17" fmla="*/ 35 h 2456"/>
                <a:gd name="T18" fmla="*/ 3261 w 5649"/>
                <a:gd name="T19" fmla="*/ 33 h 2456"/>
                <a:gd name="T20" fmla="*/ 3635 w 5649"/>
                <a:gd name="T21" fmla="*/ 35 h 2456"/>
                <a:gd name="T22" fmla="*/ 3966 w 5649"/>
                <a:gd name="T23" fmla="*/ 37 h 2456"/>
                <a:gd name="T24" fmla="*/ 4331 w 5649"/>
                <a:gd name="T25" fmla="*/ 33 h 2456"/>
                <a:gd name="T26" fmla="*/ 4694 w 5649"/>
                <a:gd name="T27" fmla="*/ 29 h 2456"/>
                <a:gd name="T28" fmla="*/ 5041 w 5649"/>
                <a:gd name="T29" fmla="*/ 33 h 2456"/>
                <a:gd name="T30" fmla="*/ 5404 w 5649"/>
                <a:gd name="T31" fmla="*/ 39 h 2456"/>
                <a:gd name="T32" fmla="*/ 5408 w 5649"/>
                <a:gd name="T33" fmla="*/ 901 h 2456"/>
                <a:gd name="T34" fmla="*/ 5496 w 5649"/>
                <a:gd name="T35" fmla="*/ 2013 h 2456"/>
                <a:gd name="T36" fmla="*/ 5584 w 5649"/>
                <a:gd name="T37" fmla="*/ 2293 h 2456"/>
                <a:gd name="T38" fmla="*/ 5528 w 5649"/>
                <a:gd name="T39" fmla="*/ 2373 h 2456"/>
                <a:gd name="T40" fmla="*/ 4726 w 5649"/>
                <a:gd name="T41" fmla="*/ 2253 h 2456"/>
                <a:gd name="T42" fmla="*/ 4036 w 5649"/>
                <a:gd name="T43" fmla="*/ 2317 h 2456"/>
                <a:gd name="T44" fmla="*/ 3460 w 5649"/>
                <a:gd name="T45" fmla="*/ 2405 h 2456"/>
                <a:gd name="T46" fmla="*/ 3007 w 5649"/>
                <a:gd name="T47" fmla="*/ 2397 h 2456"/>
                <a:gd name="T48" fmla="*/ 2417 w 5649"/>
                <a:gd name="T49" fmla="*/ 2373 h 2456"/>
                <a:gd name="T50" fmla="*/ 1988 w 5649"/>
                <a:gd name="T51" fmla="*/ 2223 h 2456"/>
                <a:gd name="T52" fmla="*/ 1687 w 5649"/>
                <a:gd name="T53" fmla="*/ 2398 h 2456"/>
                <a:gd name="T54" fmla="*/ 1113 w 5649"/>
                <a:gd name="T55" fmla="*/ 2398 h 2456"/>
                <a:gd name="T56" fmla="*/ 429 w 5649"/>
                <a:gd name="T57" fmla="*/ 2398 h 2456"/>
                <a:gd name="T58" fmla="*/ 19 w 5649"/>
                <a:gd name="T59" fmla="*/ 2252 h 2456"/>
                <a:gd name="T60" fmla="*/ 210 w 5649"/>
                <a:gd name="T61" fmla="*/ 1901 h 2456"/>
                <a:gd name="T62" fmla="*/ 237 w 5649"/>
                <a:gd name="T63" fmla="*/ 701 h 2456"/>
                <a:gd name="T64" fmla="*/ 266 w 5649"/>
                <a:gd name="T65" fmla="*/ 152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solidFill>
              <a:srgbClr val="CCFF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13" name="Group 93"/>
            <p:cNvGrpSpPr>
              <a:grpSpLocks/>
            </p:cNvGrpSpPr>
            <p:nvPr/>
          </p:nvGrpSpPr>
          <p:grpSpPr bwMode="auto">
            <a:xfrm>
              <a:off x="387" y="1751"/>
              <a:ext cx="92" cy="235"/>
              <a:chOff x="275" y="191"/>
              <a:chExt cx="161" cy="385"/>
            </a:xfrm>
            <a:grpFill/>
          </p:grpSpPr>
          <p:sp>
            <p:nvSpPr>
              <p:cNvPr id="65" name="Oval 9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6" name="Freeform 9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4" name="Group 96"/>
            <p:cNvGrpSpPr>
              <a:grpSpLocks/>
            </p:cNvGrpSpPr>
            <p:nvPr/>
          </p:nvGrpSpPr>
          <p:grpSpPr bwMode="auto">
            <a:xfrm>
              <a:off x="695" y="1752"/>
              <a:ext cx="93" cy="234"/>
              <a:chOff x="275" y="191"/>
              <a:chExt cx="161" cy="385"/>
            </a:xfrm>
            <a:grpFill/>
          </p:grpSpPr>
          <p:sp>
            <p:nvSpPr>
              <p:cNvPr id="63" name="Oval 9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4" name="Freeform 9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5" name="Group 99"/>
            <p:cNvGrpSpPr>
              <a:grpSpLocks/>
            </p:cNvGrpSpPr>
            <p:nvPr/>
          </p:nvGrpSpPr>
          <p:grpSpPr bwMode="auto">
            <a:xfrm>
              <a:off x="1025" y="1752"/>
              <a:ext cx="90" cy="234"/>
              <a:chOff x="275" y="191"/>
              <a:chExt cx="161" cy="385"/>
            </a:xfrm>
            <a:grpFill/>
          </p:grpSpPr>
          <p:sp>
            <p:nvSpPr>
              <p:cNvPr id="61" name="Oval 10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2" name="Freeform 10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6" name="Group 102"/>
            <p:cNvGrpSpPr>
              <a:grpSpLocks/>
            </p:cNvGrpSpPr>
            <p:nvPr/>
          </p:nvGrpSpPr>
          <p:grpSpPr bwMode="auto">
            <a:xfrm>
              <a:off x="1352" y="1752"/>
              <a:ext cx="92" cy="234"/>
              <a:chOff x="275" y="191"/>
              <a:chExt cx="161" cy="385"/>
            </a:xfrm>
            <a:grpFill/>
          </p:grpSpPr>
          <p:sp>
            <p:nvSpPr>
              <p:cNvPr id="59" name="Oval 10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0" name="Freeform 10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7" name="Group 105"/>
            <p:cNvGrpSpPr>
              <a:grpSpLocks/>
            </p:cNvGrpSpPr>
            <p:nvPr/>
          </p:nvGrpSpPr>
          <p:grpSpPr bwMode="auto">
            <a:xfrm>
              <a:off x="1643" y="1752"/>
              <a:ext cx="92" cy="234"/>
              <a:chOff x="275" y="191"/>
              <a:chExt cx="161" cy="385"/>
            </a:xfrm>
            <a:grpFill/>
          </p:grpSpPr>
          <p:sp>
            <p:nvSpPr>
              <p:cNvPr id="57" name="Oval 10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8" name="Freeform 10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8" name="Group 108"/>
            <p:cNvGrpSpPr>
              <a:grpSpLocks/>
            </p:cNvGrpSpPr>
            <p:nvPr/>
          </p:nvGrpSpPr>
          <p:grpSpPr bwMode="auto">
            <a:xfrm>
              <a:off x="1972" y="1752"/>
              <a:ext cx="92" cy="234"/>
              <a:chOff x="275" y="191"/>
              <a:chExt cx="161" cy="385"/>
            </a:xfrm>
            <a:grpFill/>
          </p:grpSpPr>
          <p:sp>
            <p:nvSpPr>
              <p:cNvPr id="55" name="Oval 10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6" name="Freeform 11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19" name="Freeform 111"/>
            <p:cNvSpPr>
              <a:spLocks/>
            </p:cNvSpPr>
            <p:nvPr/>
          </p:nvSpPr>
          <p:spPr bwMode="auto">
            <a:xfrm>
              <a:off x="1868" y="2585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0" name="Freeform 112"/>
            <p:cNvSpPr>
              <a:spLocks/>
            </p:cNvSpPr>
            <p:nvPr/>
          </p:nvSpPr>
          <p:spPr bwMode="auto">
            <a:xfrm>
              <a:off x="1298" y="2951"/>
              <a:ext cx="218" cy="1141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1" name="Freeform 113"/>
            <p:cNvSpPr>
              <a:spLocks/>
            </p:cNvSpPr>
            <p:nvPr/>
          </p:nvSpPr>
          <p:spPr bwMode="auto">
            <a:xfrm>
              <a:off x="695" y="3332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22" name="Group 114"/>
            <p:cNvGrpSpPr>
              <a:grpSpLocks/>
            </p:cNvGrpSpPr>
            <p:nvPr/>
          </p:nvGrpSpPr>
          <p:grpSpPr bwMode="auto">
            <a:xfrm>
              <a:off x="2279" y="1751"/>
              <a:ext cx="92" cy="235"/>
              <a:chOff x="275" y="191"/>
              <a:chExt cx="161" cy="385"/>
            </a:xfrm>
            <a:grpFill/>
          </p:grpSpPr>
          <p:sp>
            <p:nvSpPr>
              <p:cNvPr id="53" name="Oval 11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4" name="Freeform 11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3" name="Group 117"/>
            <p:cNvGrpSpPr>
              <a:grpSpLocks/>
            </p:cNvGrpSpPr>
            <p:nvPr/>
          </p:nvGrpSpPr>
          <p:grpSpPr bwMode="auto">
            <a:xfrm>
              <a:off x="2551" y="1728"/>
              <a:ext cx="92" cy="235"/>
              <a:chOff x="275" y="191"/>
              <a:chExt cx="161" cy="385"/>
            </a:xfrm>
            <a:grpFill/>
          </p:grpSpPr>
          <p:sp>
            <p:nvSpPr>
              <p:cNvPr id="51" name="Oval 11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2" name="Freeform 11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4" name="Group 120"/>
            <p:cNvGrpSpPr>
              <a:grpSpLocks/>
            </p:cNvGrpSpPr>
            <p:nvPr/>
          </p:nvGrpSpPr>
          <p:grpSpPr bwMode="auto">
            <a:xfrm>
              <a:off x="2897" y="1728"/>
              <a:ext cx="91" cy="234"/>
              <a:chOff x="275" y="191"/>
              <a:chExt cx="161" cy="385"/>
            </a:xfrm>
            <a:grpFill/>
          </p:grpSpPr>
          <p:sp>
            <p:nvSpPr>
              <p:cNvPr id="49" name="Oval 12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0" name="Freeform 12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5" name="Group 123"/>
            <p:cNvGrpSpPr>
              <a:grpSpLocks/>
            </p:cNvGrpSpPr>
            <p:nvPr/>
          </p:nvGrpSpPr>
          <p:grpSpPr bwMode="auto">
            <a:xfrm>
              <a:off x="3242" y="1728"/>
              <a:ext cx="92" cy="234"/>
              <a:chOff x="275" y="191"/>
              <a:chExt cx="161" cy="385"/>
            </a:xfrm>
            <a:grpFill/>
          </p:grpSpPr>
          <p:sp>
            <p:nvSpPr>
              <p:cNvPr id="47" name="Oval 12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8" name="Freeform 12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6" name="Group 126"/>
            <p:cNvGrpSpPr>
              <a:grpSpLocks/>
            </p:cNvGrpSpPr>
            <p:nvPr/>
          </p:nvGrpSpPr>
          <p:grpSpPr bwMode="auto">
            <a:xfrm>
              <a:off x="3625" y="1728"/>
              <a:ext cx="92" cy="234"/>
              <a:chOff x="275" y="191"/>
              <a:chExt cx="161" cy="385"/>
            </a:xfrm>
            <a:grpFill/>
          </p:grpSpPr>
          <p:sp>
            <p:nvSpPr>
              <p:cNvPr id="45" name="Oval 12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6" name="Freeform 12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7" name="Group 129"/>
            <p:cNvGrpSpPr>
              <a:grpSpLocks/>
            </p:cNvGrpSpPr>
            <p:nvPr/>
          </p:nvGrpSpPr>
          <p:grpSpPr bwMode="auto">
            <a:xfrm>
              <a:off x="3976" y="1728"/>
              <a:ext cx="91" cy="234"/>
              <a:chOff x="275" y="191"/>
              <a:chExt cx="161" cy="385"/>
            </a:xfrm>
            <a:grpFill/>
          </p:grpSpPr>
          <p:sp>
            <p:nvSpPr>
              <p:cNvPr id="43" name="Oval 13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4" name="Freeform 13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8" name="Group 132"/>
            <p:cNvGrpSpPr>
              <a:grpSpLocks/>
            </p:cNvGrpSpPr>
            <p:nvPr/>
          </p:nvGrpSpPr>
          <p:grpSpPr bwMode="auto">
            <a:xfrm>
              <a:off x="4321" y="1728"/>
              <a:ext cx="92" cy="234"/>
              <a:chOff x="275" y="191"/>
              <a:chExt cx="161" cy="385"/>
            </a:xfrm>
            <a:grpFill/>
          </p:grpSpPr>
          <p:sp>
            <p:nvSpPr>
              <p:cNvPr id="41" name="Oval 13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2" name="Freeform 13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9" name="Group 135"/>
            <p:cNvGrpSpPr>
              <a:grpSpLocks/>
            </p:cNvGrpSpPr>
            <p:nvPr/>
          </p:nvGrpSpPr>
          <p:grpSpPr bwMode="auto">
            <a:xfrm>
              <a:off x="4710" y="1728"/>
              <a:ext cx="91" cy="234"/>
              <a:chOff x="275" y="191"/>
              <a:chExt cx="161" cy="385"/>
            </a:xfrm>
            <a:grpFill/>
          </p:grpSpPr>
          <p:sp>
            <p:nvSpPr>
              <p:cNvPr id="39" name="Oval 13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0" name="Freeform 13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0" name="Group 138"/>
            <p:cNvGrpSpPr>
              <a:grpSpLocks/>
            </p:cNvGrpSpPr>
            <p:nvPr/>
          </p:nvGrpSpPr>
          <p:grpSpPr bwMode="auto">
            <a:xfrm>
              <a:off x="5055" y="1734"/>
              <a:ext cx="92" cy="234"/>
              <a:chOff x="275" y="191"/>
              <a:chExt cx="161" cy="385"/>
            </a:xfrm>
            <a:grpFill/>
          </p:grpSpPr>
          <p:sp>
            <p:nvSpPr>
              <p:cNvPr id="37" name="Oval 13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8" name="Freeform 14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1" name="Group 141"/>
            <p:cNvGrpSpPr>
              <a:grpSpLocks/>
            </p:cNvGrpSpPr>
            <p:nvPr/>
          </p:nvGrpSpPr>
          <p:grpSpPr bwMode="auto">
            <a:xfrm>
              <a:off x="5400" y="1728"/>
              <a:ext cx="92" cy="234"/>
              <a:chOff x="275" y="191"/>
              <a:chExt cx="161" cy="385"/>
            </a:xfrm>
            <a:grpFill/>
          </p:grpSpPr>
          <p:sp>
            <p:nvSpPr>
              <p:cNvPr id="35" name="Oval 14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6" name="Freeform 14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32" name="Freeform 144"/>
            <p:cNvSpPr>
              <a:spLocks/>
            </p:cNvSpPr>
            <p:nvPr/>
          </p:nvSpPr>
          <p:spPr bwMode="auto">
            <a:xfrm>
              <a:off x="2638" y="2592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3" name="Freeform 145"/>
            <p:cNvSpPr>
              <a:spLocks/>
            </p:cNvSpPr>
            <p:nvPr/>
          </p:nvSpPr>
          <p:spPr bwMode="auto">
            <a:xfrm>
              <a:off x="3630" y="2976"/>
              <a:ext cx="220" cy="1078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4" name="Freeform 146"/>
            <p:cNvSpPr>
              <a:spLocks/>
            </p:cNvSpPr>
            <p:nvPr/>
          </p:nvSpPr>
          <p:spPr bwMode="auto">
            <a:xfrm>
              <a:off x="4623" y="3264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922816" y="0"/>
            <a:ext cx="6887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КАКОЙ ПРЕДМЕТ НИЖЕ ВСЕХ?</a:t>
            </a:r>
            <a:endParaRPr lang="ru-RU" sz="4000" b="1" dirty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081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-0.52378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9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79 -0.00139 L -0.00539 -0.000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2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0007 L -0.51059 -0.000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059 -0.00069 L -0.06059 -0.0013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о математике\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842" cy="6822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C:\Users\User\Desktop\1349994982_1-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41696"/>
            <a:ext cx="8618312" cy="54734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71400"/>
            <a:ext cx="1714512" cy="1714512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1665087" y="404664"/>
            <a:ext cx="7117846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1665087" y="3411317"/>
            <a:ext cx="1234596" cy="1194978"/>
          </a:xfrm>
          <a:prstGeom prst="donut">
            <a:avLst>
              <a:gd name="adj" fmla="val 1452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1" name="Кольцо 70"/>
          <p:cNvSpPr/>
          <p:nvPr/>
        </p:nvSpPr>
        <p:spPr>
          <a:xfrm>
            <a:off x="3379609" y="3208458"/>
            <a:ext cx="1539155" cy="1438196"/>
          </a:xfrm>
          <a:prstGeom prst="donut">
            <a:avLst>
              <a:gd name="adj" fmla="val 14529"/>
            </a:avLst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2" name="Кольцо 71"/>
          <p:cNvSpPr/>
          <p:nvPr/>
        </p:nvSpPr>
        <p:spPr>
          <a:xfrm>
            <a:off x="4560676" y="3631833"/>
            <a:ext cx="910403" cy="930081"/>
          </a:xfrm>
          <a:prstGeom prst="donut">
            <a:avLst>
              <a:gd name="adj" fmla="val 14529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Кольцо 72"/>
          <p:cNvSpPr/>
          <p:nvPr/>
        </p:nvSpPr>
        <p:spPr>
          <a:xfrm>
            <a:off x="3124338" y="3208458"/>
            <a:ext cx="500706" cy="468815"/>
          </a:xfrm>
          <a:prstGeom prst="donut">
            <a:avLst>
              <a:gd name="adj" fmla="val 1452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4" name="Кольцо 73"/>
          <p:cNvSpPr/>
          <p:nvPr/>
        </p:nvSpPr>
        <p:spPr>
          <a:xfrm>
            <a:off x="857256" y="3587454"/>
            <a:ext cx="1080120" cy="1018841"/>
          </a:xfrm>
          <a:prstGeom prst="donut">
            <a:avLst>
              <a:gd name="adj" fmla="val 14529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000"/>
              </a:solidFill>
            </a:endParaRPr>
          </a:p>
        </p:txBody>
      </p:sp>
      <p:sp>
        <p:nvSpPr>
          <p:cNvPr id="70" name="Кольцо 69"/>
          <p:cNvSpPr/>
          <p:nvPr/>
        </p:nvSpPr>
        <p:spPr>
          <a:xfrm>
            <a:off x="2780184" y="3754643"/>
            <a:ext cx="844860" cy="867401"/>
          </a:xfrm>
          <a:prstGeom prst="donut">
            <a:avLst>
              <a:gd name="adj" fmla="val 145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1" name="Group 91"/>
          <p:cNvGrpSpPr>
            <a:grpSpLocks/>
          </p:cNvGrpSpPr>
          <p:nvPr/>
        </p:nvGrpSpPr>
        <p:grpSpPr bwMode="auto">
          <a:xfrm>
            <a:off x="5370849" y="1784547"/>
            <a:ext cx="6055631" cy="3124200"/>
            <a:chOff x="48" y="1728"/>
            <a:chExt cx="5649" cy="2539"/>
          </a:xfrm>
          <a:gradFill flip="none" rotWithShape="1">
            <a:gsLst>
              <a:gs pos="2000">
                <a:schemeClr val="bg1"/>
              </a:gs>
              <a:gs pos="4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grpSpPr>
        <p:sp>
          <p:nvSpPr>
            <p:cNvPr id="12" name="Freeform 92"/>
            <p:cNvSpPr>
              <a:spLocks/>
            </p:cNvSpPr>
            <p:nvPr/>
          </p:nvSpPr>
          <p:spPr bwMode="auto">
            <a:xfrm>
              <a:off x="48" y="1811"/>
              <a:ext cx="5649" cy="2456"/>
            </a:xfrm>
            <a:custGeom>
              <a:avLst/>
              <a:gdLst>
                <a:gd name="T0" fmla="*/ 401 w 5649"/>
                <a:gd name="T1" fmla="*/ 57 h 2456"/>
                <a:gd name="T2" fmla="*/ 707 w 5649"/>
                <a:gd name="T3" fmla="*/ 47 h 2456"/>
                <a:gd name="T4" fmla="*/ 1030 w 5649"/>
                <a:gd name="T5" fmla="*/ 57 h 2456"/>
                <a:gd name="T6" fmla="*/ 1354 w 5649"/>
                <a:gd name="T7" fmla="*/ 57 h 2456"/>
                <a:gd name="T8" fmla="*/ 1660 w 5649"/>
                <a:gd name="T9" fmla="*/ 57 h 2456"/>
                <a:gd name="T10" fmla="*/ 1971 w 5649"/>
                <a:gd name="T11" fmla="*/ 51 h 2456"/>
                <a:gd name="T12" fmla="*/ 2268 w 5649"/>
                <a:gd name="T13" fmla="*/ 49 h 2456"/>
                <a:gd name="T14" fmla="*/ 2575 w 5649"/>
                <a:gd name="T15" fmla="*/ 45 h 2456"/>
                <a:gd name="T16" fmla="*/ 2917 w 5649"/>
                <a:gd name="T17" fmla="*/ 35 h 2456"/>
                <a:gd name="T18" fmla="*/ 3261 w 5649"/>
                <a:gd name="T19" fmla="*/ 33 h 2456"/>
                <a:gd name="T20" fmla="*/ 3635 w 5649"/>
                <a:gd name="T21" fmla="*/ 35 h 2456"/>
                <a:gd name="T22" fmla="*/ 3966 w 5649"/>
                <a:gd name="T23" fmla="*/ 37 h 2456"/>
                <a:gd name="T24" fmla="*/ 4331 w 5649"/>
                <a:gd name="T25" fmla="*/ 33 h 2456"/>
                <a:gd name="T26" fmla="*/ 4694 w 5649"/>
                <a:gd name="T27" fmla="*/ 29 h 2456"/>
                <a:gd name="T28" fmla="*/ 5041 w 5649"/>
                <a:gd name="T29" fmla="*/ 33 h 2456"/>
                <a:gd name="T30" fmla="*/ 5404 w 5649"/>
                <a:gd name="T31" fmla="*/ 39 h 2456"/>
                <a:gd name="T32" fmla="*/ 5408 w 5649"/>
                <a:gd name="T33" fmla="*/ 901 h 2456"/>
                <a:gd name="T34" fmla="*/ 5496 w 5649"/>
                <a:gd name="T35" fmla="*/ 2013 h 2456"/>
                <a:gd name="T36" fmla="*/ 5584 w 5649"/>
                <a:gd name="T37" fmla="*/ 2293 h 2456"/>
                <a:gd name="T38" fmla="*/ 5528 w 5649"/>
                <a:gd name="T39" fmla="*/ 2373 h 2456"/>
                <a:gd name="T40" fmla="*/ 4726 w 5649"/>
                <a:gd name="T41" fmla="*/ 2253 h 2456"/>
                <a:gd name="T42" fmla="*/ 4036 w 5649"/>
                <a:gd name="T43" fmla="*/ 2317 h 2456"/>
                <a:gd name="T44" fmla="*/ 3460 w 5649"/>
                <a:gd name="T45" fmla="*/ 2405 h 2456"/>
                <a:gd name="T46" fmla="*/ 3007 w 5649"/>
                <a:gd name="T47" fmla="*/ 2397 h 2456"/>
                <a:gd name="T48" fmla="*/ 2417 w 5649"/>
                <a:gd name="T49" fmla="*/ 2373 h 2456"/>
                <a:gd name="T50" fmla="*/ 1988 w 5649"/>
                <a:gd name="T51" fmla="*/ 2223 h 2456"/>
                <a:gd name="T52" fmla="*/ 1687 w 5649"/>
                <a:gd name="T53" fmla="*/ 2398 h 2456"/>
                <a:gd name="T54" fmla="*/ 1113 w 5649"/>
                <a:gd name="T55" fmla="*/ 2398 h 2456"/>
                <a:gd name="T56" fmla="*/ 429 w 5649"/>
                <a:gd name="T57" fmla="*/ 2398 h 2456"/>
                <a:gd name="T58" fmla="*/ 19 w 5649"/>
                <a:gd name="T59" fmla="*/ 2252 h 2456"/>
                <a:gd name="T60" fmla="*/ 210 w 5649"/>
                <a:gd name="T61" fmla="*/ 1901 h 2456"/>
                <a:gd name="T62" fmla="*/ 237 w 5649"/>
                <a:gd name="T63" fmla="*/ 701 h 2456"/>
                <a:gd name="T64" fmla="*/ 266 w 5649"/>
                <a:gd name="T65" fmla="*/ 152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solidFill>
              <a:srgbClr val="CCFF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13" name="Group 93"/>
            <p:cNvGrpSpPr>
              <a:grpSpLocks/>
            </p:cNvGrpSpPr>
            <p:nvPr/>
          </p:nvGrpSpPr>
          <p:grpSpPr bwMode="auto">
            <a:xfrm>
              <a:off x="387" y="1751"/>
              <a:ext cx="92" cy="235"/>
              <a:chOff x="275" y="191"/>
              <a:chExt cx="161" cy="385"/>
            </a:xfrm>
            <a:grpFill/>
          </p:grpSpPr>
          <p:sp>
            <p:nvSpPr>
              <p:cNvPr id="65" name="Oval 9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6" name="Freeform 9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4" name="Group 96"/>
            <p:cNvGrpSpPr>
              <a:grpSpLocks/>
            </p:cNvGrpSpPr>
            <p:nvPr/>
          </p:nvGrpSpPr>
          <p:grpSpPr bwMode="auto">
            <a:xfrm>
              <a:off x="695" y="1752"/>
              <a:ext cx="93" cy="234"/>
              <a:chOff x="275" y="191"/>
              <a:chExt cx="161" cy="385"/>
            </a:xfrm>
            <a:grpFill/>
          </p:grpSpPr>
          <p:sp>
            <p:nvSpPr>
              <p:cNvPr id="63" name="Oval 9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4" name="Freeform 9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5" name="Group 99"/>
            <p:cNvGrpSpPr>
              <a:grpSpLocks/>
            </p:cNvGrpSpPr>
            <p:nvPr/>
          </p:nvGrpSpPr>
          <p:grpSpPr bwMode="auto">
            <a:xfrm>
              <a:off x="1025" y="1752"/>
              <a:ext cx="90" cy="234"/>
              <a:chOff x="275" y="191"/>
              <a:chExt cx="161" cy="385"/>
            </a:xfrm>
            <a:grpFill/>
          </p:grpSpPr>
          <p:sp>
            <p:nvSpPr>
              <p:cNvPr id="61" name="Oval 10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2" name="Freeform 10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6" name="Group 102"/>
            <p:cNvGrpSpPr>
              <a:grpSpLocks/>
            </p:cNvGrpSpPr>
            <p:nvPr/>
          </p:nvGrpSpPr>
          <p:grpSpPr bwMode="auto">
            <a:xfrm>
              <a:off x="1352" y="1752"/>
              <a:ext cx="92" cy="234"/>
              <a:chOff x="275" y="191"/>
              <a:chExt cx="161" cy="385"/>
            </a:xfrm>
            <a:grpFill/>
          </p:grpSpPr>
          <p:sp>
            <p:nvSpPr>
              <p:cNvPr id="59" name="Oval 10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0" name="Freeform 10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7" name="Group 105"/>
            <p:cNvGrpSpPr>
              <a:grpSpLocks/>
            </p:cNvGrpSpPr>
            <p:nvPr/>
          </p:nvGrpSpPr>
          <p:grpSpPr bwMode="auto">
            <a:xfrm>
              <a:off x="1643" y="1752"/>
              <a:ext cx="92" cy="234"/>
              <a:chOff x="275" y="191"/>
              <a:chExt cx="161" cy="385"/>
            </a:xfrm>
            <a:grpFill/>
          </p:grpSpPr>
          <p:sp>
            <p:nvSpPr>
              <p:cNvPr id="57" name="Oval 10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8" name="Freeform 10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8" name="Group 108"/>
            <p:cNvGrpSpPr>
              <a:grpSpLocks/>
            </p:cNvGrpSpPr>
            <p:nvPr/>
          </p:nvGrpSpPr>
          <p:grpSpPr bwMode="auto">
            <a:xfrm>
              <a:off x="1972" y="1752"/>
              <a:ext cx="92" cy="234"/>
              <a:chOff x="275" y="191"/>
              <a:chExt cx="161" cy="385"/>
            </a:xfrm>
            <a:grpFill/>
          </p:grpSpPr>
          <p:sp>
            <p:nvSpPr>
              <p:cNvPr id="55" name="Oval 10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6" name="Freeform 11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19" name="Freeform 111"/>
            <p:cNvSpPr>
              <a:spLocks/>
            </p:cNvSpPr>
            <p:nvPr/>
          </p:nvSpPr>
          <p:spPr bwMode="auto">
            <a:xfrm>
              <a:off x="1868" y="2585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0" name="Freeform 112"/>
            <p:cNvSpPr>
              <a:spLocks/>
            </p:cNvSpPr>
            <p:nvPr/>
          </p:nvSpPr>
          <p:spPr bwMode="auto">
            <a:xfrm>
              <a:off x="1298" y="2951"/>
              <a:ext cx="218" cy="1141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1" name="Freeform 113"/>
            <p:cNvSpPr>
              <a:spLocks/>
            </p:cNvSpPr>
            <p:nvPr/>
          </p:nvSpPr>
          <p:spPr bwMode="auto">
            <a:xfrm>
              <a:off x="695" y="3332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22" name="Group 114"/>
            <p:cNvGrpSpPr>
              <a:grpSpLocks/>
            </p:cNvGrpSpPr>
            <p:nvPr/>
          </p:nvGrpSpPr>
          <p:grpSpPr bwMode="auto">
            <a:xfrm>
              <a:off x="2279" y="1751"/>
              <a:ext cx="92" cy="235"/>
              <a:chOff x="275" y="191"/>
              <a:chExt cx="161" cy="385"/>
            </a:xfrm>
            <a:grpFill/>
          </p:grpSpPr>
          <p:sp>
            <p:nvSpPr>
              <p:cNvPr id="53" name="Oval 11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4" name="Freeform 11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3" name="Group 117"/>
            <p:cNvGrpSpPr>
              <a:grpSpLocks/>
            </p:cNvGrpSpPr>
            <p:nvPr/>
          </p:nvGrpSpPr>
          <p:grpSpPr bwMode="auto">
            <a:xfrm>
              <a:off x="2551" y="1728"/>
              <a:ext cx="92" cy="235"/>
              <a:chOff x="275" y="191"/>
              <a:chExt cx="161" cy="385"/>
            </a:xfrm>
            <a:grpFill/>
          </p:grpSpPr>
          <p:sp>
            <p:nvSpPr>
              <p:cNvPr id="51" name="Oval 11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2" name="Freeform 11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4" name="Group 120"/>
            <p:cNvGrpSpPr>
              <a:grpSpLocks/>
            </p:cNvGrpSpPr>
            <p:nvPr/>
          </p:nvGrpSpPr>
          <p:grpSpPr bwMode="auto">
            <a:xfrm>
              <a:off x="2897" y="1728"/>
              <a:ext cx="91" cy="234"/>
              <a:chOff x="275" y="191"/>
              <a:chExt cx="161" cy="385"/>
            </a:xfrm>
            <a:grpFill/>
          </p:grpSpPr>
          <p:sp>
            <p:nvSpPr>
              <p:cNvPr id="49" name="Oval 12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0" name="Freeform 12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5" name="Group 123"/>
            <p:cNvGrpSpPr>
              <a:grpSpLocks/>
            </p:cNvGrpSpPr>
            <p:nvPr/>
          </p:nvGrpSpPr>
          <p:grpSpPr bwMode="auto">
            <a:xfrm>
              <a:off x="3242" y="1728"/>
              <a:ext cx="92" cy="234"/>
              <a:chOff x="275" y="191"/>
              <a:chExt cx="161" cy="385"/>
            </a:xfrm>
            <a:grpFill/>
          </p:grpSpPr>
          <p:sp>
            <p:nvSpPr>
              <p:cNvPr id="47" name="Oval 12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8" name="Freeform 12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6" name="Group 126"/>
            <p:cNvGrpSpPr>
              <a:grpSpLocks/>
            </p:cNvGrpSpPr>
            <p:nvPr/>
          </p:nvGrpSpPr>
          <p:grpSpPr bwMode="auto">
            <a:xfrm>
              <a:off x="3625" y="1728"/>
              <a:ext cx="92" cy="234"/>
              <a:chOff x="275" y="191"/>
              <a:chExt cx="161" cy="385"/>
            </a:xfrm>
            <a:grpFill/>
          </p:grpSpPr>
          <p:sp>
            <p:nvSpPr>
              <p:cNvPr id="45" name="Oval 12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6" name="Freeform 12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7" name="Group 129"/>
            <p:cNvGrpSpPr>
              <a:grpSpLocks/>
            </p:cNvGrpSpPr>
            <p:nvPr/>
          </p:nvGrpSpPr>
          <p:grpSpPr bwMode="auto">
            <a:xfrm>
              <a:off x="3976" y="1728"/>
              <a:ext cx="91" cy="234"/>
              <a:chOff x="275" y="191"/>
              <a:chExt cx="161" cy="385"/>
            </a:xfrm>
            <a:grpFill/>
          </p:grpSpPr>
          <p:sp>
            <p:nvSpPr>
              <p:cNvPr id="43" name="Oval 13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4" name="Freeform 13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8" name="Group 132"/>
            <p:cNvGrpSpPr>
              <a:grpSpLocks/>
            </p:cNvGrpSpPr>
            <p:nvPr/>
          </p:nvGrpSpPr>
          <p:grpSpPr bwMode="auto">
            <a:xfrm>
              <a:off x="4321" y="1728"/>
              <a:ext cx="92" cy="234"/>
              <a:chOff x="275" y="191"/>
              <a:chExt cx="161" cy="385"/>
            </a:xfrm>
            <a:grpFill/>
          </p:grpSpPr>
          <p:sp>
            <p:nvSpPr>
              <p:cNvPr id="41" name="Oval 13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2" name="Freeform 13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9" name="Group 135"/>
            <p:cNvGrpSpPr>
              <a:grpSpLocks/>
            </p:cNvGrpSpPr>
            <p:nvPr/>
          </p:nvGrpSpPr>
          <p:grpSpPr bwMode="auto">
            <a:xfrm>
              <a:off x="4710" y="1728"/>
              <a:ext cx="91" cy="234"/>
              <a:chOff x="275" y="191"/>
              <a:chExt cx="161" cy="385"/>
            </a:xfrm>
            <a:grpFill/>
          </p:grpSpPr>
          <p:sp>
            <p:nvSpPr>
              <p:cNvPr id="39" name="Oval 13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0" name="Freeform 13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0" name="Group 138"/>
            <p:cNvGrpSpPr>
              <a:grpSpLocks/>
            </p:cNvGrpSpPr>
            <p:nvPr/>
          </p:nvGrpSpPr>
          <p:grpSpPr bwMode="auto">
            <a:xfrm>
              <a:off x="5055" y="1734"/>
              <a:ext cx="92" cy="234"/>
              <a:chOff x="275" y="191"/>
              <a:chExt cx="161" cy="385"/>
            </a:xfrm>
            <a:grpFill/>
          </p:grpSpPr>
          <p:sp>
            <p:nvSpPr>
              <p:cNvPr id="37" name="Oval 13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8" name="Freeform 14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1" name="Group 141"/>
            <p:cNvGrpSpPr>
              <a:grpSpLocks/>
            </p:cNvGrpSpPr>
            <p:nvPr/>
          </p:nvGrpSpPr>
          <p:grpSpPr bwMode="auto">
            <a:xfrm>
              <a:off x="5400" y="1728"/>
              <a:ext cx="92" cy="234"/>
              <a:chOff x="275" y="191"/>
              <a:chExt cx="161" cy="385"/>
            </a:xfrm>
            <a:grpFill/>
          </p:grpSpPr>
          <p:sp>
            <p:nvSpPr>
              <p:cNvPr id="35" name="Oval 14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6" name="Freeform 14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32" name="Freeform 144"/>
            <p:cNvSpPr>
              <a:spLocks/>
            </p:cNvSpPr>
            <p:nvPr/>
          </p:nvSpPr>
          <p:spPr bwMode="auto">
            <a:xfrm>
              <a:off x="2638" y="2592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3" name="Freeform 145"/>
            <p:cNvSpPr>
              <a:spLocks/>
            </p:cNvSpPr>
            <p:nvPr/>
          </p:nvSpPr>
          <p:spPr bwMode="auto">
            <a:xfrm>
              <a:off x="3630" y="2976"/>
              <a:ext cx="220" cy="1078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4" name="Freeform 146"/>
            <p:cNvSpPr>
              <a:spLocks/>
            </p:cNvSpPr>
            <p:nvPr/>
          </p:nvSpPr>
          <p:spPr bwMode="auto">
            <a:xfrm>
              <a:off x="4623" y="3264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157852" y="441538"/>
            <a:ext cx="60806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ЗАПОМНИТЕ  ЭТИ КОЛЬЦА</a:t>
            </a:r>
            <a:endParaRPr lang="ru-RU" sz="4000" b="1" dirty="0">
              <a:solidFill>
                <a:srgbClr val="6699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635" y="416858"/>
            <a:ext cx="56614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СКОЛЬКО ЗДЕСЬ КОЛЕЦ?</a:t>
            </a:r>
            <a:endParaRPr lang="ru-RU" sz="4000" b="1" dirty="0">
              <a:solidFill>
                <a:srgbClr val="6699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4431" y="424532"/>
            <a:ext cx="7730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500" b="1" dirty="0" smtClean="0">
                <a:solidFill>
                  <a:srgbClr val="669900"/>
                </a:solidFill>
              </a:rPr>
              <a:t>КАКОЕ КОЛЬЦО САМОЕ МАЛЕНЬКОЕ?</a:t>
            </a:r>
            <a:endParaRPr lang="ru-RU" sz="3500" b="1" dirty="0">
              <a:solidFill>
                <a:srgbClr val="66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37376" y="441538"/>
            <a:ext cx="6689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КАКОЕ КОЛЬЦО ПОСЛЕДНЕЕ?</a:t>
            </a:r>
            <a:endParaRPr lang="ru-RU" sz="4000" b="1" dirty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132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-0.52378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9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78 -0.00139 L 0.12205 -0.0013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05 -0.00139 L -0.52083 0.0016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53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78 -0.00139 L 0.11702 0.0016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205 -0.00139 L -0.51284 0.0016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53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78 -0.00139 L 0.10608 -0.0013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8" grpId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о математике\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842" cy="6822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C:\Users\User\Desktop\1349994982_1-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41696"/>
            <a:ext cx="8618312" cy="54734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71400"/>
            <a:ext cx="1714512" cy="1714512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1665087" y="404664"/>
            <a:ext cx="7117846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Picture 2" descr="C:\Users\User\Desktop\1409416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12" y="3685160"/>
            <a:ext cx="1293730" cy="8793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C:\Users\User\Desktop\1409416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142123"/>
            <a:ext cx="1293730" cy="8793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C:\Users\User\Desktop\1409416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869" y="2149337"/>
            <a:ext cx="1293730" cy="8793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C:\Users\User\Desktop\1409416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689" y="4124826"/>
            <a:ext cx="1293730" cy="8793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User\Desktop\1409416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231" y="2971650"/>
            <a:ext cx="1293730" cy="8793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740483" y="2073900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669900"/>
                </a:solidFill>
              </a:rPr>
              <a:t>1</a:t>
            </a:r>
            <a:endParaRPr lang="ru-RU" sz="5400" b="1" dirty="0">
              <a:solidFill>
                <a:srgbClr val="6699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956148" y="2908316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669900"/>
                </a:solidFill>
              </a:rPr>
              <a:t>1</a:t>
            </a:r>
            <a:endParaRPr lang="ru-RU" sz="5400" b="1" dirty="0">
              <a:solidFill>
                <a:srgbClr val="6699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504532" y="3082640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>
                <a:solidFill>
                  <a:srgbClr val="669900"/>
                </a:solidFill>
              </a:rPr>
              <a:t>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154512" y="4064406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>
                <a:solidFill>
                  <a:srgbClr val="669900"/>
                </a:solidFill>
              </a:rPr>
              <a:t>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195736" y="3633234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>
                <a:solidFill>
                  <a:srgbClr val="669900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90571" y="441538"/>
            <a:ext cx="5466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669900"/>
                </a:solidFill>
              </a:rPr>
              <a:t>РАССМОТРИТЕ КАРТИНКИ </a:t>
            </a:r>
            <a:endParaRPr lang="ru-RU" sz="3600" b="1" dirty="0">
              <a:solidFill>
                <a:srgbClr val="66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1141" y="441538"/>
            <a:ext cx="69324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СКОЛЬКО  ВСЕГО ЧЕРЕПАШЕК?</a:t>
            </a:r>
            <a:endParaRPr lang="ru-RU" sz="4000" b="1" dirty="0">
              <a:solidFill>
                <a:srgbClr val="6699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16964" y="469684"/>
            <a:ext cx="63466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СКОЛЬКО ЛЕТ  ИМ ВМЕСТЕ?</a:t>
            </a:r>
            <a:endParaRPr lang="ru-RU" sz="4000" b="1" dirty="0">
              <a:solidFill>
                <a:srgbClr val="669900"/>
              </a:solidFill>
            </a:endParaRPr>
          </a:p>
        </p:txBody>
      </p:sp>
      <p:grpSp>
        <p:nvGrpSpPr>
          <p:cNvPr id="11" name="Group 91"/>
          <p:cNvGrpSpPr>
            <a:grpSpLocks/>
          </p:cNvGrpSpPr>
          <p:nvPr/>
        </p:nvGrpSpPr>
        <p:grpSpPr bwMode="auto">
          <a:xfrm>
            <a:off x="5984922" y="1784546"/>
            <a:ext cx="5769820" cy="4164733"/>
            <a:chOff x="48" y="1728"/>
            <a:chExt cx="5649" cy="2539"/>
          </a:xfrm>
          <a:gradFill flip="none" rotWithShape="1">
            <a:gsLst>
              <a:gs pos="2000">
                <a:schemeClr val="bg1"/>
              </a:gs>
              <a:gs pos="4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grpSpPr>
        <p:sp>
          <p:nvSpPr>
            <p:cNvPr id="12" name="Freeform 92"/>
            <p:cNvSpPr>
              <a:spLocks/>
            </p:cNvSpPr>
            <p:nvPr/>
          </p:nvSpPr>
          <p:spPr bwMode="auto">
            <a:xfrm>
              <a:off x="48" y="1811"/>
              <a:ext cx="5649" cy="2456"/>
            </a:xfrm>
            <a:custGeom>
              <a:avLst/>
              <a:gdLst>
                <a:gd name="T0" fmla="*/ 401 w 5649"/>
                <a:gd name="T1" fmla="*/ 57 h 2456"/>
                <a:gd name="T2" fmla="*/ 707 w 5649"/>
                <a:gd name="T3" fmla="*/ 47 h 2456"/>
                <a:gd name="T4" fmla="*/ 1030 w 5649"/>
                <a:gd name="T5" fmla="*/ 57 h 2456"/>
                <a:gd name="T6" fmla="*/ 1354 w 5649"/>
                <a:gd name="T7" fmla="*/ 57 h 2456"/>
                <a:gd name="T8" fmla="*/ 1660 w 5649"/>
                <a:gd name="T9" fmla="*/ 57 h 2456"/>
                <a:gd name="T10" fmla="*/ 1971 w 5649"/>
                <a:gd name="T11" fmla="*/ 51 h 2456"/>
                <a:gd name="T12" fmla="*/ 2268 w 5649"/>
                <a:gd name="T13" fmla="*/ 49 h 2456"/>
                <a:gd name="T14" fmla="*/ 2575 w 5649"/>
                <a:gd name="T15" fmla="*/ 45 h 2456"/>
                <a:gd name="T16" fmla="*/ 2917 w 5649"/>
                <a:gd name="T17" fmla="*/ 35 h 2456"/>
                <a:gd name="T18" fmla="*/ 3261 w 5649"/>
                <a:gd name="T19" fmla="*/ 33 h 2456"/>
                <a:gd name="T20" fmla="*/ 3635 w 5649"/>
                <a:gd name="T21" fmla="*/ 35 h 2456"/>
                <a:gd name="T22" fmla="*/ 3966 w 5649"/>
                <a:gd name="T23" fmla="*/ 37 h 2456"/>
                <a:gd name="T24" fmla="*/ 4331 w 5649"/>
                <a:gd name="T25" fmla="*/ 33 h 2456"/>
                <a:gd name="T26" fmla="*/ 4694 w 5649"/>
                <a:gd name="T27" fmla="*/ 29 h 2456"/>
                <a:gd name="T28" fmla="*/ 5041 w 5649"/>
                <a:gd name="T29" fmla="*/ 33 h 2456"/>
                <a:gd name="T30" fmla="*/ 5404 w 5649"/>
                <a:gd name="T31" fmla="*/ 39 h 2456"/>
                <a:gd name="T32" fmla="*/ 5408 w 5649"/>
                <a:gd name="T33" fmla="*/ 901 h 2456"/>
                <a:gd name="T34" fmla="*/ 5496 w 5649"/>
                <a:gd name="T35" fmla="*/ 2013 h 2456"/>
                <a:gd name="T36" fmla="*/ 5584 w 5649"/>
                <a:gd name="T37" fmla="*/ 2293 h 2456"/>
                <a:gd name="T38" fmla="*/ 5528 w 5649"/>
                <a:gd name="T39" fmla="*/ 2373 h 2456"/>
                <a:gd name="T40" fmla="*/ 4726 w 5649"/>
                <a:gd name="T41" fmla="*/ 2253 h 2456"/>
                <a:gd name="T42" fmla="*/ 4036 w 5649"/>
                <a:gd name="T43" fmla="*/ 2317 h 2456"/>
                <a:gd name="T44" fmla="*/ 3460 w 5649"/>
                <a:gd name="T45" fmla="*/ 2405 h 2456"/>
                <a:gd name="T46" fmla="*/ 3007 w 5649"/>
                <a:gd name="T47" fmla="*/ 2397 h 2456"/>
                <a:gd name="T48" fmla="*/ 2417 w 5649"/>
                <a:gd name="T49" fmla="*/ 2373 h 2456"/>
                <a:gd name="T50" fmla="*/ 1988 w 5649"/>
                <a:gd name="T51" fmla="*/ 2223 h 2456"/>
                <a:gd name="T52" fmla="*/ 1687 w 5649"/>
                <a:gd name="T53" fmla="*/ 2398 h 2456"/>
                <a:gd name="T54" fmla="*/ 1113 w 5649"/>
                <a:gd name="T55" fmla="*/ 2398 h 2456"/>
                <a:gd name="T56" fmla="*/ 429 w 5649"/>
                <a:gd name="T57" fmla="*/ 2398 h 2456"/>
                <a:gd name="T58" fmla="*/ 19 w 5649"/>
                <a:gd name="T59" fmla="*/ 2252 h 2456"/>
                <a:gd name="T60" fmla="*/ 210 w 5649"/>
                <a:gd name="T61" fmla="*/ 1901 h 2456"/>
                <a:gd name="T62" fmla="*/ 237 w 5649"/>
                <a:gd name="T63" fmla="*/ 701 h 2456"/>
                <a:gd name="T64" fmla="*/ 266 w 5649"/>
                <a:gd name="T65" fmla="*/ 152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solidFill>
              <a:srgbClr val="CCFF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13" name="Group 93"/>
            <p:cNvGrpSpPr>
              <a:grpSpLocks/>
            </p:cNvGrpSpPr>
            <p:nvPr/>
          </p:nvGrpSpPr>
          <p:grpSpPr bwMode="auto">
            <a:xfrm>
              <a:off x="387" y="1751"/>
              <a:ext cx="92" cy="235"/>
              <a:chOff x="275" y="191"/>
              <a:chExt cx="161" cy="385"/>
            </a:xfrm>
            <a:grpFill/>
          </p:grpSpPr>
          <p:sp>
            <p:nvSpPr>
              <p:cNvPr id="65" name="Oval 9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6" name="Freeform 9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4" name="Group 96"/>
            <p:cNvGrpSpPr>
              <a:grpSpLocks/>
            </p:cNvGrpSpPr>
            <p:nvPr/>
          </p:nvGrpSpPr>
          <p:grpSpPr bwMode="auto">
            <a:xfrm>
              <a:off x="695" y="1752"/>
              <a:ext cx="93" cy="234"/>
              <a:chOff x="275" y="191"/>
              <a:chExt cx="161" cy="385"/>
            </a:xfrm>
            <a:grpFill/>
          </p:grpSpPr>
          <p:sp>
            <p:nvSpPr>
              <p:cNvPr id="63" name="Oval 9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4" name="Freeform 9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5" name="Group 99"/>
            <p:cNvGrpSpPr>
              <a:grpSpLocks/>
            </p:cNvGrpSpPr>
            <p:nvPr/>
          </p:nvGrpSpPr>
          <p:grpSpPr bwMode="auto">
            <a:xfrm>
              <a:off x="1025" y="1752"/>
              <a:ext cx="90" cy="234"/>
              <a:chOff x="275" y="191"/>
              <a:chExt cx="161" cy="385"/>
            </a:xfrm>
            <a:grpFill/>
          </p:grpSpPr>
          <p:sp>
            <p:nvSpPr>
              <p:cNvPr id="61" name="Oval 10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2" name="Freeform 10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6" name="Group 102"/>
            <p:cNvGrpSpPr>
              <a:grpSpLocks/>
            </p:cNvGrpSpPr>
            <p:nvPr/>
          </p:nvGrpSpPr>
          <p:grpSpPr bwMode="auto">
            <a:xfrm>
              <a:off x="1352" y="1752"/>
              <a:ext cx="92" cy="234"/>
              <a:chOff x="275" y="191"/>
              <a:chExt cx="161" cy="385"/>
            </a:xfrm>
            <a:grpFill/>
          </p:grpSpPr>
          <p:sp>
            <p:nvSpPr>
              <p:cNvPr id="59" name="Oval 10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0" name="Freeform 10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7" name="Group 105"/>
            <p:cNvGrpSpPr>
              <a:grpSpLocks/>
            </p:cNvGrpSpPr>
            <p:nvPr/>
          </p:nvGrpSpPr>
          <p:grpSpPr bwMode="auto">
            <a:xfrm>
              <a:off x="1643" y="1752"/>
              <a:ext cx="92" cy="234"/>
              <a:chOff x="275" y="191"/>
              <a:chExt cx="161" cy="385"/>
            </a:xfrm>
            <a:grpFill/>
          </p:grpSpPr>
          <p:sp>
            <p:nvSpPr>
              <p:cNvPr id="57" name="Oval 10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8" name="Freeform 10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8" name="Group 108"/>
            <p:cNvGrpSpPr>
              <a:grpSpLocks/>
            </p:cNvGrpSpPr>
            <p:nvPr/>
          </p:nvGrpSpPr>
          <p:grpSpPr bwMode="auto">
            <a:xfrm>
              <a:off x="1972" y="1752"/>
              <a:ext cx="92" cy="234"/>
              <a:chOff x="275" y="191"/>
              <a:chExt cx="161" cy="385"/>
            </a:xfrm>
            <a:grpFill/>
          </p:grpSpPr>
          <p:sp>
            <p:nvSpPr>
              <p:cNvPr id="55" name="Oval 10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6" name="Freeform 11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19" name="Freeform 111"/>
            <p:cNvSpPr>
              <a:spLocks/>
            </p:cNvSpPr>
            <p:nvPr/>
          </p:nvSpPr>
          <p:spPr bwMode="auto">
            <a:xfrm>
              <a:off x="1868" y="2585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0" name="Freeform 112"/>
            <p:cNvSpPr>
              <a:spLocks/>
            </p:cNvSpPr>
            <p:nvPr/>
          </p:nvSpPr>
          <p:spPr bwMode="auto">
            <a:xfrm>
              <a:off x="1298" y="2951"/>
              <a:ext cx="218" cy="1141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1" name="Freeform 113"/>
            <p:cNvSpPr>
              <a:spLocks/>
            </p:cNvSpPr>
            <p:nvPr/>
          </p:nvSpPr>
          <p:spPr bwMode="auto">
            <a:xfrm>
              <a:off x="695" y="3332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22" name="Group 114"/>
            <p:cNvGrpSpPr>
              <a:grpSpLocks/>
            </p:cNvGrpSpPr>
            <p:nvPr/>
          </p:nvGrpSpPr>
          <p:grpSpPr bwMode="auto">
            <a:xfrm>
              <a:off x="2279" y="1751"/>
              <a:ext cx="92" cy="235"/>
              <a:chOff x="275" y="191"/>
              <a:chExt cx="161" cy="385"/>
            </a:xfrm>
            <a:grpFill/>
          </p:grpSpPr>
          <p:sp>
            <p:nvSpPr>
              <p:cNvPr id="53" name="Oval 11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4" name="Freeform 11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3" name="Group 117"/>
            <p:cNvGrpSpPr>
              <a:grpSpLocks/>
            </p:cNvGrpSpPr>
            <p:nvPr/>
          </p:nvGrpSpPr>
          <p:grpSpPr bwMode="auto">
            <a:xfrm>
              <a:off x="2551" y="1728"/>
              <a:ext cx="92" cy="235"/>
              <a:chOff x="275" y="191"/>
              <a:chExt cx="161" cy="385"/>
            </a:xfrm>
            <a:grpFill/>
          </p:grpSpPr>
          <p:sp>
            <p:nvSpPr>
              <p:cNvPr id="51" name="Oval 11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2" name="Freeform 11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4" name="Group 120"/>
            <p:cNvGrpSpPr>
              <a:grpSpLocks/>
            </p:cNvGrpSpPr>
            <p:nvPr/>
          </p:nvGrpSpPr>
          <p:grpSpPr bwMode="auto">
            <a:xfrm>
              <a:off x="2897" y="1728"/>
              <a:ext cx="91" cy="234"/>
              <a:chOff x="275" y="191"/>
              <a:chExt cx="161" cy="385"/>
            </a:xfrm>
            <a:grpFill/>
          </p:grpSpPr>
          <p:sp>
            <p:nvSpPr>
              <p:cNvPr id="49" name="Oval 12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0" name="Freeform 12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5" name="Group 123"/>
            <p:cNvGrpSpPr>
              <a:grpSpLocks/>
            </p:cNvGrpSpPr>
            <p:nvPr/>
          </p:nvGrpSpPr>
          <p:grpSpPr bwMode="auto">
            <a:xfrm>
              <a:off x="3242" y="1728"/>
              <a:ext cx="92" cy="234"/>
              <a:chOff x="275" y="191"/>
              <a:chExt cx="161" cy="385"/>
            </a:xfrm>
            <a:grpFill/>
          </p:grpSpPr>
          <p:sp>
            <p:nvSpPr>
              <p:cNvPr id="47" name="Oval 12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8" name="Freeform 12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6" name="Group 126"/>
            <p:cNvGrpSpPr>
              <a:grpSpLocks/>
            </p:cNvGrpSpPr>
            <p:nvPr/>
          </p:nvGrpSpPr>
          <p:grpSpPr bwMode="auto">
            <a:xfrm>
              <a:off x="3625" y="1728"/>
              <a:ext cx="92" cy="234"/>
              <a:chOff x="275" y="191"/>
              <a:chExt cx="161" cy="385"/>
            </a:xfrm>
            <a:grpFill/>
          </p:grpSpPr>
          <p:sp>
            <p:nvSpPr>
              <p:cNvPr id="45" name="Oval 12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6" name="Freeform 12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7" name="Group 129"/>
            <p:cNvGrpSpPr>
              <a:grpSpLocks/>
            </p:cNvGrpSpPr>
            <p:nvPr/>
          </p:nvGrpSpPr>
          <p:grpSpPr bwMode="auto">
            <a:xfrm>
              <a:off x="3976" y="1728"/>
              <a:ext cx="91" cy="234"/>
              <a:chOff x="275" y="191"/>
              <a:chExt cx="161" cy="385"/>
            </a:xfrm>
            <a:grpFill/>
          </p:grpSpPr>
          <p:sp>
            <p:nvSpPr>
              <p:cNvPr id="43" name="Oval 13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4" name="Freeform 13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8" name="Group 132"/>
            <p:cNvGrpSpPr>
              <a:grpSpLocks/>
            </p:cNvGrpSpPr>
            <p:nvPr/>
          </p:nvGrpSpPr>
          <p:grpSpPr bwMode="auto">
            <a:xfrm>
              <a:off x="4321" y="1728"/>
              <a:ext cx="92" cy="234"/>
              <a:chOff x="275" y="191"/>
              <a:chExt cx="161" cy="385"/>
            </a:xfrm>
            <a:grpFill/>
          </p:grpSpPr>
          <p:sp>
            <p:nvSpPr>
              <p:cNvPr id="41" name="Oval 13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2" name="Freeform 13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9" name="Group 135"/>
            <p:cNvGrpSpPr>
              <a:grpSpLocks/>
            </p:cNvGrpSpPr>
            <p:nvPr/>
          </p:nvGrpSpPr>
          <p:grpSpPr bwMode="auto">
            <a:xfrm>
              <a:off x="4710" y="1728"/>
              <a:ext cx="91" cy="234"/>
              <a:chOff x="275" y="191"/>
              <a:chExt cx="161" cy="385"/>
            </a:xfrm>
            <a:grpFill/>
          </p:grpSpPr>
          <p:sp>
            <p:nvSpPr>
              <p:cNvPr id="39" name="Oval 13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0" name="Freeform 13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0" name="Group 138"/>
            <p:cNvGrpSpPr>
              <a:grpSpLocks/>
            </p:cNvGrpSpPr>
            <p:nvPr/>
          </p:nvGrpSpPr>
          <p:grpSpPr bwMode="auto">
            <a:xfrm>
              <a:off x="5055" y="1734"/>
              <a:ext cx="92" cy="234"/>
              <a:chOff x="275" y="191"/>
              <a:chExt cx="161" cy="385"/>
            </a:xfrm>
            <a:grpFill/>
          </p:grpSpPr>
          <p:sp>
            <p:nvSpPr>
              <p:cNvPr id="37" name="Oval 13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8" name="Freeform 14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1" name="Group 141"/>
            <p:cNvGrpSpPr>
              <a:grpSpLocks/>
            </p:cNvGrpSpPr>
            <p:nvPr/>
          </p:nvGrpSpPr>
          <p:grpSpPr bwMode="auto">
            <a:xfrm>
              <a:off x="5400" y="1728"/>
              <a:ext cx="92" cy="234"/>
              <a:chOff x="275" y="191"/>
              <a:chExt cx="161" cy="385"/>
            </a:xfrm>
            <a:grpFill/>
          </p:grpSpPr>
          <p:sp>
            <p:nvSpPr>
              <p:cNvPr id="35" name="Oval 14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6" name="Freeform 14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32" name="Freeform 144"/>
            <p:cNvSpPr>
              <a:spLocks/>
            </p:cNvSpPr>
            <p:nvPr/>
          </p:nvSpPr>
          <p:spPr bwMode="auto">
            <a:xfrm>
              <a:off x="2638" y="2592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3" name="Freeform 145"/>
            <p:cNvSpPr>
              <a:spLocks/>
            </p:cNvSpPr>
            <p:nvPr/>
          </p:nvSpPr>
          <p:spPr bwMode="auto">
            <a:xfrm>
              <a:off x="3630" y="2976"/>
              <a:ext cx="220" cy="1078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4" name="Freeform 146"/>
            <p:cNvSpPr>
              <a:spLocks/>
            </p:cNvSpPr>
            <p:nvPr/>
          </p:nvSpPr>
          <p:spPr bwMode="auto">
            <a:xfrm>
              <a:off x="4623" y="3264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6787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-0.52378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9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78 -0.00139 L 0.12205 -0.0013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39 -0.00046 L -0.52378 -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6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79 -0.00139 L 0.09704 -0.0009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42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о математике\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6842" cy="6822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C:\Users\User\Desktop\1349994982_1-1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41696"/>
            <a:ext cx="8618312" cy="54734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71400"/>
            <a:ext cx="1714512" cy="1714512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1665087" y="404664"/>
            <a:ext cx="7117846" cy="72008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3367575"/>
              </p:ext>
            </p:extLst>
          </p:nvPr>
        </p:nvGraphicFramePr>
        <p:xfrm>
          <a:off x="874840" y="1755719"/>
          <a:ext cx="4273224" cy="4121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824"/>
                <a:gridCol w="1365240"/>
                <a:gridCol w="1440160"/>
              </a:tblGrid>
              <a:tr h="10646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10023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9897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10646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3" name="Picture 2" descr="C:\Users\User\Desktop\433000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176" y="3051628"/>
            <a:ext cx="1138880" cy="7406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340596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27" y="4928857"/>
            <a:ext cx="1111970" cy="8113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User\Desktop\0_184b75_6454896c_ori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881726"/>
            <a:ext cx="977900" cy="965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335997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352" y="4900658"/>
            <a:ext cx="806647" cy="943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63818" y="432200"/>
            <a:ext cx="718421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400" b="1" dirty="0" smtClean="0">
                <a:solidFill>
                  <a:srgbClr val="669900"/>
                </a:solidFill>
              </a:rPr>
              <a:t>РАССМОТРИ КЛЕТКИ С ЖИВОТНЫМИ</a:t>
            </a:r>
            <a:endParaRPr lang="ru-RU" sz="3400" b="1" dirty="0">
              <a:solidFill>
                <a:srgbClr val="6699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7735" y="447018"/>
            <a:ext cx="55444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КАКАЯ КЛЕТКА ПУСТАЯ?</a:t>
            </a:r>
            <a:endParaRPr lang="ru-RU" sz="4000" b="1" dirty="0">
              <a:solidFill>
                <a:srgbClr val="66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7743" y="447018"/>
            <a:ext cx="63539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669900"/>
                </a:solidFill>
              </a:rPr>
              <a:t>В КАКОЙ КЛЕТКЕ БАБОЧКА?</a:t>
            </a:r>
            <a:endParaRPr lang="ru-RU" sz="4000" b="1" dirty="0">
              <a:solidFill>
                <a:srgbClr val="6699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9444" y="401422"/>
            <a:ext cx="7616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669900"/>
                </a:solidFill>
              </a:rPr>
              <a:t>В</a:t>
            </a:r>
            <a:r>
              <a:rPr lang="ru-RU" sz="3200" b="1" dirty="0" smtClean="0">
                <a:solidFill>
                  <a:srgbClr val="669900"/>
                </a:solidFill>
              </a:rPr>
              <a:t> </a:t>
            </a:r>
            <a:r>
              <a:rPr lang="ru-RU" sz="3600" b="1" dirty="0" smtClean="0">
                <a:solidFill>
                  <a:srgbClr val="669900"/>
                </a:solidFill>
              </a:rPr>
              <a:t>КАКУЮ СТОРОНУ СМОТРИТ </a:t>
            </a:r>
            <a:r>
              <a:rPr lang="ru-RU" sz="3600" b="1" dirty="0">
                <a:solidFill>
                  <a:srgbClr val="669900"/>
                </a:solidFill>
              </a:rPr>
              <a:t> </a:t>
            </a:r>
            <a:r>
              <a:rPr lang="ru-RU" sz="3600" b="1" dirty="0" smtClean="0">
                <a:solidFill>
                  <a:srgbClr val="669900"/>
                </a:solidFill>
              </a:rPr>
              <a:t>ЁЖИК?</a:t>
            </a:r>
            <a:endParaRPr lang="ru-RU" sz="3600" b="1" dirty="0">
              <a:solidFill>
                <a:srgbClr val="669900"/>
              </a:solidFill>
            </a:endParaRPr>
          </a:p>
        </p:txBody>
      </p:sp>
      <p:pic>
        <p:nvPicPr>
          <p:cNvPr id="70" name="Picture 3" descr="C:\Users\User\Desktop\0_12580f_839fdeea_ori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21" y="2855069"/>
            <a:ext cx="1435848" cy="8914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4" descr="C:\Users\User\Desktop\0_184c4e_8194c3ae_orig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780" y="4827037"/>
            <a:ext cx="877712" cy="10149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0_178114_7f745264_orig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460" y="1882823"/>
            <a:ext cx="1385550" cy="1121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clip-art-12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249" y="1904960"/>
            <a:ext cx="972630" cy="8297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Desktop\256396758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27" y="3817821"/>
            <a:ext cx="1009216" cy="10092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User\Desktop\0_184bef_f357d7a3_orig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742" y="1929165"/>
            <a:ext cx="1414948" cy="805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User\Desktop\0_8ef67_8d0d3003_orig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912" y="2855069"/>
            <a:ext cx="1332374" cy="9371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91"/>
          <p:cNvGrpSpPr>
            <a:grpSpLocks/>
          </p:cNvGrpSpPr>
          <p:nvPr/>
        </p:nvGrpSpPr>
        <p:grpSpPr bwMode="auto">
          <a:xfrm>
            <a:off x="5224010" y="1241696"/>
            <a:ext cx="6111224" cy="4995616"/>
            <a:chOff x="48" y="1728"/>
            <a:chExt cx="5649" cy="2539"/>
          </a:xfrm>
          <a:gradFill flip="none" rotWithShape="1">
            <a:gsLst>
              <a:gs pos="2000">
                <a:schemeClr val="bg1"/>
              </a:gs>
              <a:gs pos="48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grpSpPr>
        <p:sp>
          <p:nvSpPr>
            <p:cNvPr id="12" name="Freeform 92"/>
            <p:cNvSpPr>
              <a:spLocks/>
            </p:cNvSpPr>
            <p:nvPr/>
          </p:nvSpPr>
          <p:spPr bwMode="auto">
            <a:xfrm>
              <a:off x="48" y="1811"/>
              <a:ext cx="5649" cy="2456"/>
            </a:xfrm>
            <a:custGeom>
              <a:avLst/>
              <a:gdLst>
                <a:gd name="T0" fmla="*/ 401 w 5649"/>
                <a:gd name="T1" fmla="*/ 57 h 2456"/>
                <a:gd name="T2" fmla="*/ 707 w 5649"/>
                <a:gd name="T3" fmla="*/ 47 h 2456"/>
                <a:gd name="T4" fmla="*/ 1030 w 5649"/>
                <a:gd name="T5" fmla="*/ 57 h 2456"/>
                <a:gd name="T6" fmla="*/ 1354 w 5649"/>
                <a:gd name="T7" fmla="*/ 57 h 2456"/>
                <a:gd name="T8" fmla="*/ 1660 w 5649"/>
                <a:gd name="T9" fmla="*/ 57 h 2456"/>
                <a:gd name="T10" fmla="*/ 1971 w 5649"/>
                <a:gd name="T11" fmla="*/ 51 h 2456"/>
                <a:gd name="T12" fmla="*/ 2268 w 5649"/>
                <a:gd name="T13" fmla="*/ 49 h 2456"/>
                <a:gd name="T14" fmla="*/ 2575 w 5649"/>
                <a:gd name="T15" fmla="*/ 45 h 2456"/>
                <a:gd name="T16" fmla="*/ 2917 w 5649"/>
                <a:gd name="T17" fmla="*/ 35 h 2456"/>
                <a:gd name="T18" fmla="*/ 3261 w 5649"/>
                <a:gd name="T19" fmla="*/ 33 h 2456"/>
                <a:gd name="T20" fmla="*/ 3635 w 5649"/>
                <a:gd name="T21" fmla="*/ 35 h 2456"/>
                <a:gd name="T22" fmla="*/ 3966 w 5649"/>
                <a:gd name="T23" fmla="*/ 37 h 2456"/>
                <a:gd name="T24" fmla="*/ 4331 w 5649"/>
                <a:gd name="T25" fmla="*/ 33 h 2456"/>
                <a:gd name="T26" fmla="*/ 4694 w 5649"/>
                <a:gd name="T27" fmla="*/ 29 h 2456"/>
                <a:gd name="T28" fmla="*/ 5041 w 5649"/>
                <a:gd name="T29" fmla="*/ 33 h 2456"/>
                <a:gd name="T30" fmla="*/ 5404 w 5649"/>
                <a:gd name="T31" fmla="*/ 39 h 2456"/>
                <a:gd name="T32" fmla="*/ 5408 w 5649"/>
                <a:gd name="T33" fmla="*/ 901 h 2456"/>
                <a:gd name="T34" fmla="*/ 5496 w 5649"/>
                <a:gd name="T35" fmla="*/ 2013 h 2456"/>
                <a:gd name="T36" fmla="*/ 5584 w 5649"/>
                <a:gd name="T37" fmla="*/ 2293 h 2456"/>
                <a:gd name="T38" fmla="*/ 5528 w 5649"/>
                <a:gd name="T39" fmla="*/ 2373 h 2456"/>
                <a:gd name="T40" fmla="*/ 4726 w 5649"/>
                <a:gd name="T41" fmla="*/ 2253 h 2456"/>
                <a:gd name="T42" fmla="*/ 4036 w 5649"/>
                <a:gd name="T43" fmla="*/ 2317 h 2456"/>
                <a:gd name="T44" fmla="*/ 3460 w 5649"/>
                <a:gd name="T45" fmla="*/ 2405 h 2456"/>
                <a:gd name="T46" fmla="*/ 3007 w 5649"/>
                <a:gd name="T47" fmla="*/ 2397 h 2456"/>
                <a:gd name="T48" fmla="*/ 2417 w 5649"/>
                <a:gd name="T49" fmla="*/ 2373 h 2456"/>
                <a:gd name="T50" fmla="*/ 1988 w 5649"/>
                <a:gd name="T51" fmla="*/ 2223 h 2456"/>
                <a:gd name="T52" fmla="*/ 1687 w 5649"/>
                <a:gd name="T53" fmla="*/ 2398 h 2456"/>
                <a:gd name="T54" fmla="*/ 1113 w 5649"/>
                <a:gd name="T55" fmla="*/ 2398 h 2456"/>
                <a:gd name="T56" fmla="*/ 429 w 5649"/>
                <a:gd name="T57" fmla="*/ 2398 h 2456"/>
                <a:gd name="T58" fmla="*/ 19 w 5649"/>
                <a:gd name="T59" fmla="*/ 2252 h 2456"/>
                <a:gd name="T60" fmla="*/ 210 w 5649"/>
                <a:gd name="T61" fmla="*/ 1901 h 2456"/>
                <a:gd name="T62" fmla="*/ 237 w 5649"/>
                <a:gd name="T63" fmla="*/ 701 h 2456"/>
                <a:gd name="T64" fmla="*/ 266 w 5649"/>
                <a:gd name="T65" fmla="*/ 152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49" h="2456">
                  <a:moveTo>
                    <a:pt x="264" y="155"/>
                  </a:moveTo>
                  <a:cubicBezTo>
                    <a:pt x="287" y="140"/>
                    <a:pt x="354" y="57"/>
                    <a:pt x="401" y="57"/>
                  </a:cubicBezTo>
                  <a:cubicBezTo>
                    <a:pt x="449" y="58"/>
                    <a:pt x="496" y="161"/>
                    <a:pt x="548" y="160"/>
                  </a:cubicBezTo>
                  <a:cubicBezTo>
                    <a:pt x="598" y="158"/>
                    <a:pt x="655" y="50"/>
                    <a:pt x="707" y="47"/>
                  </a:cubicBezTo>
                  <a:cubicBezTo>
                    <a:pt x="760" y="45"/>
                    <a:pt x="812" y="143"/>
                    <a:pt x="867" y="145"/>
                  </a:cubicBezTo>
                  <a:cubicBezTo>
                    <a:pt x="921" y="147"/>
                    <a:pt x="977" y="55"/>
                    <a:pt x="1030" y="57"/>
                  </a:cubicBezTo>
                  <a:cubicBezTo>
                    <a:pt x="1084" y="59"/>
                    <a:pt x="1136" y="155"/>
                    <a:pt x="1191" y="155"/>
                  </a:cubicBezTo>
                  <a:cubicBezTo>
                    <a:pt x="1245" y="155"/>
                    <a:pt x="1301" y="57"/>
                    <a:pt x="1354" y="57"/>
                  </a:cubicBezTo>
                  <a:cubicBezTo>
                    <a:pt x="1407" y="58"/>
                    <a:pt x="1459" y="160"/>
                    <a:pt x="1510" y="160"/>
                  </a:cubicBezTo>
                  <a:cubicBezTo>
                    <a:pt x="1561" y="160"/>
                    <a:pt x="1608" y="55"/>
                    <a:pt x="1660" y="57"/>
                  </a:cubicBezTo>
                  <a:cubicBezTo>
                    <a:pt x="1712" y="60"/>
                    <a:pt x="1772" y="175"/>
                    <a:pt x="1824" y="174"/>
                  </a:cubicBezTo>
                  <a:cubicBezTo>
                    <a:pt x="1877" y="173"/>
                    <a:pt x="1921" y="48"/>
                    <a:pt x="1971" y="51"/>
                  </a:cubicBezTo>
                  <a:cubicBezTo>
                    <a:pt x="2021" y="54"/>
                    <a:pt x="2078" y="191"/>
                    <a:pt x="2128" y="191"/>
                  </a:cubicBezTo>
                  <a:cubicBezTo>
                    <a:pt x="2177" y="191"/>
                    <a:pt x="2219" y="51"/>
                    <a:pt x="2268" y="49"/>
                  </a:cubicBezTo>
                  <a:cubicBezTo>
                    <a:pt x="2316" y="47"/>
                    <a:pt x="2369" y="182"/>
                    <a:pt x="2421" y="181"/>
                  </a:cubicBezTo>
                  <a:cubicBezTo>
                    <a:pt x="2472" y="180"/>
                    <a:pt x="2523" y="43"/>
                    <a:pt x="2575" y="45"/>
                  </a:cubicBezTo>
                  <a:cubicBezTo>
                    <a:pt x="2627" y="47"/>
                    <a:pt x="2679" y="193"/>
                    <a:pt x="2735" y="191"/>
                  </a:cubicBezTo>
                  <a:cubicBezTo>
                    <a:pt x="2792" y="189"/>
                    <a:pt x="2856" y="39"/>
                    <a:pt x="2917" y="35"/>
                  </a:cubicBezTo>
                  <a:cubicBezTo>
                    <a:pt x="2978" y="31"/>
                    <a:pt x="3043" y="165"/>
                    <a:pt x="3100" y="165"/>
                  </a:cubicBezTo>
                  <a:cubicBezTo>
                    <a:pt x="3158" y="165"/>
                    <a:pt x="3200" y="30"/>
                    <a:pt x="3261" y="33"/>
                  </a:cubicBezTo>
                  <a:cubicBezTo>
                    <a:pt x="3321" y="36"/>
                    <a:pt x="3398" y="181"/>
                    <a:pt x="3460" y="181"/>
                  </a:cubicBezTo>
                  <a:cubicBezTo>
                    <a:pt x="3522" y="181"/>
                    <a:pt x="3578" y="37"/>
                    <a:pt x="3635" y="35"/>
                  </a:cubicBezTo>
                  <a:cubicBezTo>
                    <a:pt x="3691" y="33"/>
                    <a:pt x="3743" y="167"/>
                    <a:pt x="3798" y="167"/>
                  </a:cubicBezTo>
                  <a:cubicBezTo>
                    <a:pt x="3853" y="167"/>
                    <a:pt x="3906" y="37"/>
                    <a:pt x="3966" y="37"/>
                  </a:cubicBezTo>
                  <a:cubicBezTo>
                    <a:pt x="4025" y="37"/>
                    <a:pt x="4091" y="166"/>
                    <a:pt x="4153" y="165"/>
                  </a:cubicBezTo>
                  <a:cubicBezTo>
                    <a:pt x="4214" y="164"/>
                    <a:pt x="4273" y="35"/>
                    <a:pt x="4331" y="33"/>
                  </a:cubicBezTo>
                  <a:cubicBezTo>
                    <a:pt x="4388" y="31"/>
                    <a:pt x="4439" y="156"/>
                    <a:pt x="4500" y="155"/>
                  </a:cubicBezTo>
                  <a:cubicBezTo>
                    <a:pt x="4560" y="154"/>
                    <a:pt x="4633" y="30"/>
                    <a:pt x="4694" y="29"/>
                  </a:cubicBezTo>
                  <a:cubicBezTo>
                    <a:pt x="4755" y="28"/>
                    <a:pt x="4807" y="150"/>
                    <a:pt x="4865" y="151"/>
                  </a:cubicBezTo>
                  <a:cubicBezTo>
                    <a:pt x="4922" y="152"/>
                    <a:pt x="4979" y="31"/>
                    <a:pt x="5041" y="33"/>
                  </a:cubicBezTo>
                  <a:cubicBezTo>
                    <a:pt x="5103" y="35"/>
                    <a:pt x="5179" y="162"/>
                    <a:pt x="5239" y="163"/>
                  </a:cubicBezTo>
                  <a:cubicBezTo>
                    <a:pt x="5299" y="164"/>
                    <a:pt x="5353" y="0"/>
                    <a:pt x="5404" y="39"/>
                  </a:cubicBezTo>
                  <a:cubicBezTo>
                    <a:pt x="5456" y="78"/>
                    <a:pt x="5545" y="253"/>
                    <a:pt x="5546" y="397"/>
                  </a:cubicBezTo>
                  <a:cubicBezTo>
                    <a:pt x="5547" y="541"/>
                    <a:pt x="5408" y="701"/>
                    <a:pt x="5408" y="901"/>
                  </a:cubicBezTo>
                  <a:cubicBezTo>
                    <a:pt x="5408" y="1101"/>
                    <a:pt x="5529" y="1412"/>
                    <a:pt x="5544" y="1597"/>
                  </a:cubicBezTo>
                  <a:cubicBezTo>
                    <a:pt x="5559" y="1782"/>
                    <a:pt x="5504" y="1908"/>
                    <a:pt x="5496" y="2013"/>
                  </a:cubicBezTo>
                  <a:cubicBezTo>
                    <a:pt x="5488" y="2118"/>
                    <a:pt x="5481" y="2182"/>
                    <a:pt x="5496" y="2229"/>
                  </a:cubicBezTo>
                  <a:cubicBezTo>
                    <a:pt x="5511" y="2276"/>
                    <a:pt x="5560" y="2280"/>
                    <a:pt x="5584" y="2293"/>
                  </a:cubicBezTo>
                  <a:cubicBezTo>
                    <a:pt x="5608" y="2306"/>
                    <a:pt x="5649" y="2296"/>
                    <a:pt x="5640" y="2309"/>
                  </a:cubicBezTo>
                  <a:cubicBezTo>
                    <a:pt x="5631" y="2322"/>
                    <a:pt x="5603" y="2357"/>
                    <a:pt x="5528" y="2373"/>
                  </a:cubicBezTo>
                  <a:cubicBezTo>
                    <a:pt x="5453" y="2389"/>
                    <a:pt x="5326" y="2425"/>
                    <a:pt x="5192" y="2405"/>
                  </a:cubicBezTo>
                  <a:cubicBezTo>
                    <a:pt x="5058" y="2385"/>
                    <a:pt x="4872" y="2246"/>
                    <a:pt x="4726" y="2253"/>
                  </a:cubicBezTo>
                  <a:cubicBezTo>
                    <a:pt x="4580" y="2260"/>
                    <a:pt x="4431" y="2434"/>
                    <a:pt x="4316" y="2445"/>
                  </a:cubicBezTo>
                  <a:cubicBezTo>
                    <a:pt x="4201" y="2456"/>
                    <a:pt x="4135" y="2345"/>
                    <a:pt x="4036" y="2317"/>
                  </a:cubicBezTo>
                  <a:cubicBezTo>
                    <a:pt x="3936" y="2289"/>
                    <a:pt x="3815" y="2262"/>
                    <a:pt x="3719" y="2277"/>
                  </a:cubicBezTo>
                  <a:cubicBezTo>
                    <a:pt x="3623" y="2292"/>
                    <a:pt x="3542" y="2396"/>
                    <a:pt x="3460" y="2405"/>
                  </a:cubicBezTo>
                  <a:cubicBezTo>
                    <a:pt x="3378" y="2414"/>
                    <a:pt x="3305" y="2334"/>
                    <a:pt x="3230" y="2333"/>
                  </a:cubicBezTo>
                  <a:cubicBezTo>
                    <a:pt x="3154" y="2332"/>
                    <a:pt x="3096" y="2412"/>
                    <a:pt x="3007" y="2397"/>
                  </a:cubicBezTo>
                  <a:cubicBezTo>
                    <a:pt x="2918" y="2382"/>
                    <a:pt x="2796" y="2249"/>
                    <a:pt x="2698" y="2245"/>
                  </a:cubicBezTo>
                  <a:cubicBezTo>
                    <a:pt x="2600" y="2241"/>
                    <a:pt x="2497" y="2356"/>
                    <a:pt x="2417" y="2373"/>
                  </a:cubicBezTo>
                  <a:cubicBezTo>
                    <a:pt x="2337" y="2390"/>
                    <a:pt x="2287" y="2374"/>
                    <a:pt x="2216" y="2349"/>
                  </a:cubicBezTo>
                  <a:cubicBezTo>
                    <a:pt x="2145" y="2324"/>
                    <a:pt x="2048" y="2224"/>
                    <a:pt x="1988" y="2223"/>
                  </a:cubicBezTo>
                  <a:cubicBezTo>
                    <a:pt x="1928" y="2222"/>
                    <a:pt x="1902" y="2311"/>
                    <a:pt x="1851" y="2340"/>
                  </a:cubicBezTo>
                  <a:cubicBezTo>
                    <a:pt x="1801" y="2369"/>
                    <a:pt x="1761" y="2408"/>
                    <a:pt x="1687" y="2398"/>
                  </a:cubicBezTo>
                  <a:cubicBezTo>
                    <a:pt x="1615" y="2389"/>
                    <a:pt x="1510" y="2281"/>
                    <a:pt x="1414" y="2281"/>
                  </a:cubicBezTo>
                  <a:cubicBezTo>
                    <a:pt x="1318" y="2281"/>
                    <a:pt x="1227" y="2398"/>
                    <a:pt x="1113" y="2398"/>
                  </a:cubicBezTo>
                  <a:cubicBezTo>
                    <a:pt x="999" y="2398"/>
                    <a:pt x="843" y="2281"/>
                    <a:pt x="729" y="2281"/>
                  </a:cubicBezTo>
                  <a:cubicBezTo>
                    <a:pt x="616" y="2281"/>
                    <a:pt x="511" y="2384"/>
                    <a:pt x="429" y="2398"/>
                  </a:cubicBezTo>
                  <a:cubicBezTo>
                    <a:pt x="346" y="2413"/>
                    <a:pt x="306" y="2393"/>
                    <a:pt x="237" y="2369"/>
                  </a:cubicBezTo>
                  <a:cubicBezTo>
                    <a:pt x="169" y="2345"/>
                    <a:pt x="36" y="2281"/>
                    <a:pt x="19" y="2252"/>
                  </a:cubicBezTo>
                  <a:cubicBezTo>
                    <a:pt x="0" y="2223"/>
                    <a:pt x="95" y="2252"/>
                    <a:pt x="128" y="2194"/>
                  </a:cubicBezTo>
                  <a:cubicBezTo>
                    <a:pt x="160" y="2135"/>
                    <a:pt x="192" y="2022"/>
                    <a:pt x="210" y="1901"/>
                  </a:cubicBezTo>
                  <a:cubicBezTo>
                    <a:pt x="228" y="1780"/>
                    <a:pt x="236" y="1666"/>
                    <a:pt x="241" y="1466"/>
                  </a:cubicBezTo>
                  <a:cubicBezTo>
                    <a:pt x="245" y="1266"/>
                    <a:pt x="239" y="885"/>
                    <a:pt x="237" y="701"/>
                  </a:cubicBezTo>
                  <a:cubicBezTo>
                    <a:pt x="236" y="518"/>
                    <a:pt x="225" y="455"/>
                    <a:pt x="229" y="364"/>
                  </a:cubicBezTo>
                  <a:cubicBezTo>
                    <a:pt x="235" y="272"/>
                    <a:pt x="258" y="196"/>
                    <a:pt x="266" y="152"/>
                  </a:cubicBezTo>
                </a:path>
              </a:pathLst>
            </a:custGeom>
            <a:solidFill>
              <a:srgbClr val="CCFFCC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13" name="Group 93"/>
            <p:cNvGrpSpPr>
              <a:grpSpLocks/>
            </p:cNvGrpSpPr>
            <p:nvPr/>
          </p:nvGrpSpPr>
          <p:grpSpPr bwMode="auto">
            <a:xfrm>
              <a:off x="387" y="1751"/>
              <a:ext cx="92" cy="235"/>
              <a:chOff x="275" y="191"/>
              <a:chExt cx="161" cy="385"/>
            </a:xfrm>
            <a:grpFill/>
          </p:grpSpPr>
          <p:sp>
            <p:nvSpPr>
              <p:cNvPr id="65" name="Oval 9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6" name="Freeform 9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4" name="Group 96"/>
            <p:cNvGrpSpPr>
              <a:grpSpLocks/>
            </p:cNvGrpSpPr>
            <p:nvPr/>
          </p:nvGrpSpPr>
          <p:grpSpPr bwMode="auto">
            <a:xfrm>
              <a:off x="695" y="1752"/>
              <a:ext cx="93" cy="234"/>
              <a:chOff x="275" y="191"/>
              <a:chExt cx="161" cy="385"/>
            </a:xfrm>
            <a:grpFill/>
          </p:grpSpPr>
          <p:sp>
            <p:nvSpPr>
              <p:cNvPr id="63" name="Oval 9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4" name="Freeform 9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5" name="Group 99"/>
            <p:cNvGrpSpPr>
              <a:grpSpLocks/>
            </p:cNvGrpSpPr>
            <p:nvPr/>
          </p:nvGrpSpPr>
          <p:grpSpPr bwMode="auto">
            <a:xfrm>
              <a:off x="1025" y="1752"/>
              <a:ext cx="90" cy="234"/>
              <a:chOff x="275" y="191"/>
              <a:chExt cx="161" cy="385"/>
            </a:xfrm>
            <a:grpFill/>
          </p:grpSpPr>
          <p:sp>
            <p:nvSpPr>
              <p:cNvPr id="61" name="Oval 10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2" name="Freeform 10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6" name="Group 102"/>
            <p:cNvGrpSpPr>
              <a:grpSpLocks/>
            </p:cNvGrpSpPr>
            <p:nvPr/>
          </p:nvGrpSpPr>
          <p:grpSpPr bwMode="auto">
            <a:xfrm>
              <a:off x="1352" y="1752"/>
              <a:ext cx="92" cy="234"/>
              <a:chOff x="275" y="191"/>
              <a:chExt cx="161" cy="385"/>
            </a:xfrm>
            <a:grpFill/>
          </p:grpSpPr>
          <p:sp>
            <p:nvSpPr>
              <p:cNvPr id="59" name="Oval 10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60" name="Freeform 10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7" name="Group 105"/>
            <p:cNvGrpSpPr>
              <a:grpSpLocks/>
            </p:cNvGrpSpPr>
            <p:nvPr/>
          </p:nvGrpSpPr>
          <p:grpSpPr bwMode="auto">
            <a:xfrm>
              <a:off x="1643" y="1752"/>
              <a:ext cx="92" cy="234"/>
              <a:chOff x="275" y="191"/>
              <a:chExt cx="161" cy="385"/>
            </a:xfrm>
            <a:grpFill/>
          </p:grpSpPr>
          <p:sp>
            <p:nvSpPr>
              <p:cNvPr id="57" name="Oval 10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8" name="Freeform 10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18" name="Group 108"/>
            <p:cNvGrpSpPr>
              <a:grpSpLocks/>
            </p:cNvGrpSpPr>
            <p:nvPr/>
          </p:nvGrpSpPr>
          <p:grpSpPr bwMode="auto">
            <a:xfrm>
              <a:off x="1972" y="1752"/>
              <a:ext cx="92" cy="234"/>
              <a:chOff x="275" y="191"/>
              <a:chExt cx="161" cy="385"/>
            </a:xfrm>
            <a:grpFill/>
          </p:grpSpPr>
          <p:sp>
            <p:nvSpPr>
              <p:cNvPr id="55" name="Oval 10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6" name="Freeform 11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19" name="Freeform 111"/>
            <p:cNvSpPr>
              <a:spLocks/>
            </p:cNvSpPr>
            <p:nvPr/>
          </p:nvSpPr>
          <p:spPr bwMode="auto">
            <a:xfrm>
              <a:off x="1868" y="2585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0" name="Freeform 112"/>
            <p:cNvSpPr>
              <a:spLocks/>
            </p:cNvSpPr>
            <p:nvPr/>
          </p:nvSpPr>
          <p:spPr bwMode="auto">
            <a:xfrm>
              <a:off x="1298" y="2951"/>
              <a:ext cx="218" cy="1141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21" name="Freeform 113"/>
            <p:cNvSpPr>
              <a:spLocks/>
            </p:cNvSpPr>
            <p:nvPr/>
          </p:nvSpPr>
          <p:spPr bwMode="auto">
            <a:xfrm>
              <a:off x="695" y="3332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grpSp>
          <p:nvGrpSpPr>
            <p:cNvPr id="22" name="Group 114"/>
            <p:cNvGrpSpPr>
              <a:grpSpLocks/>
            </p:cNvGrpSpPr>
            <p:nvPr/>
          </p:nvGrpSpPr>
          <p:grpSpPr bwMode="auto">
            <a:xfrm>
              <a:off x="2279" y="1751"/>
              <a:ext cx="92" cy="235"/>
              <a:chOff x="275" y="191"/>
              <a:chExt cx="161" cy="385"/>
            </a:xfrm>
            <a:grpFill/>
          </p:grpSpPr>
          <p:sp>
            <p:nvSpPr>
              <p:cNvPr id="53" name="Oval 115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4" name="Freeform 116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3" name="Group 117"/>
            <p:cNvGrpSpPr>
              <a:grpSpLocks/>
            </p:cNvGrpSpPr>
            <p:nvPr/>
          </p:nvGrpSpPr>
          <p:grpSpPr bwMode="auto">
            <a:xfrm>
              <a:off x="2551" y="1728"/>
              <a:ext cx="92" cy="235"/>
              <a:chOff x="275" y="191"/>
              <a:chExt cx="161" cy="385"/>
            </a:xfrm>
            <a:grpFill/>
          </p:grpSpPr>
          <p:sp>
            <p:nvSpPr>
              <p:cNvPr id="51" name="Oval 11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2" name="Freeform 11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4" name="Group 120"/>
            <p:cNvGrpSpPr>
              <a:grpSpLocks/>
            </p:cNvGrpSpPr>
            <p:nvPr/>
          </p:nvGrpSpPr>
          <p:grpSpPr bwMode="auto">
            <a:xfrm>
              <a:off x="2897" y="1728"/>
              <a:ext cx="91" cy="234"/>
              <a:chOff x="275" y="191"/>
              <a:chExt cx="161" cy="385"/>
            </a:xfrm>
            <a:grpFill/>
          </p:grpSpPr>
          <p:sp>
            <p:nvSpPr>
              <p:cNvPr id="49" name="Oval 121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50" name="Freeform 122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5" name="Group 123"/>
            <p:cNvGrpSpPr>
              <a:grpSpLocks/>
            </p:cNvGrpSpPr>
            <p:nvPr/>
          </p:nvGrpSpPr>
          <p:grpSpPr bwMode="auto">
            <a:xfrm>
              <a:off x="3242" y="1728"/>
              <a:ext cx="92" cy="234"/>
              <a:chOff x="275" y="191"/>
              <a:chExt cx="161" cy="385"/>
            </a:xfrm>
            <a:grpFill/>
          </p:grpSpPr>
          <p:sp>
            <p:nvSpPr>
              <p:cNvPr id="47" name="Oval 124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8" name="Freeform 125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6" name="Group 126"/>
            <p:cNvGrpSpPr>
              <a:grpSpLocks/>
            </p:cNvGrpSpPr>
            <p:nvPr/>
          </p:nvGrpSpPr>
          <p:grpSpPr bwMode="auto">
            <a:xfrm>
              <a:off x="3625" y="1728"/>
              <a:ext cx="92" cy="234"/>
              <a:chOff x="275" y="191"/>
              <a:chExt cx="161" cy="385"/>
            </a:xfrm>
            <a:grpFill/>
          </p:grpSpPr>
          <p:sp>
            <p:nvSpPr>
              <p:cNvPr id="45" name="Oval 12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6" name="Freeform 12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7" name="Group 129"/>
            <p:cNvGrpSpPr>
              <a:grpSpLocks/>
            </p:cNvGrpSpPr>
            <p:nvPr/>
          </p:nvGrpSpPr>
          <p:grpSpPr bwMode="auto">
            <a:xfrm>
              <a:off x="3976" y="1728"/>
              <a:ext cx="91" cy="234"/>
              <a:chOff x="275" y="191"/>
              <a:chExt cx="161" cy="385"/>
            </a:xfrm>
            <a:grpFill/>
          </p:grpSpPr>
          <p:sp>
            <p:nvSpPr>
              <p:cNvPr id="43" name="Oval 13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4" name="Freeform 13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8" name="Group 132"/>
            <p:cNvGrpSpPr>
              <a:grpSpLocks/>
            </p:cNvGrpSpPr>
            <p:nvPr/>
          </p:nvGrpSpPr>
          <p:grpSpPr bwMode="auto">
            <a:xfrm>
              <a:off x="4321" y="1728"/>
              <a:ext cx="92" cy="234"/>
              <a:chOff x="275" y="191"/>
              <a:chExt cx="161" cy="385"/>
            </a:xfrm>
            <a:grpFill/>
          </p:grpSpPr>
          <p:sp>
            <p:nvSpPr>
              <p:cNvPr id="41" name="Oval 13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2" name="Freeform 13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29" name="Group 135"/>
            <p:cNvGrpSpPr>
              <a:grpSpLocks/>
            </p:cNvGrpSpPr>
            <p:nvPr/>
          </p:nvGrpSpPr>
          <p:grpSpPr bwMode="auto">
            <a:xfrm>
              <a:off x="4710" y="1728"/>
              <a:ext cx="91" cy="234"/>
              <a:chOff x="275" y="191"/>
              <a:chExt cx="161" cy="385"/>
            </a:xfrm>
            <a:grpFill/>
          </p:grpSpPr>
          <p:sp>
            <p:nvSpPr>
              <p:cNvPr id="39" name="Oval 13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40" name="Freeform 13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0" name="Group 138"/>
            <p:cNvGrpSpPr>
              <a:grpSpLocks/>
            </p:cNvGrpSpPr>
            <p:nvPr/>
          </p:nvGrpSpPr>
          <p:grpSpPr bwMode="auto">
            <a:xfrm>
              <a:off x="5055" y="1734"/>
              <a:ext cx="92" cy="234"/>
              <a:chOff x="275" y="191"/>
              <a:chExt cx="161" cy="385"/>
            </a:xfrm>
            <a:grpFill/>
          </p:grpSpPr>
          <p:sp>
            <p:nvSpPr>
              <p:cNvPr id="37" name="Oval 13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8" name="Freeform 14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grpSp>
          <p:nvGrpSpPr>
            <p:cNvPr id="31" name="Group 141"/>
            <p:cNvGrpSpPr>
              <a:grpSpLocks/>
            </p:cNvGrpSpPr>
            <p:nvPr/>
          </p:nvGrpSpPr>
          <p:grpSpPr bwMode="auto">
            <a:xfrm>
              <a:off x="5400" y="1728"/>
              <a:ext cx="92" cy="234"/>
              <a:chOff x="275" y="191"/>
              <a:chExt cx="161" cy="385"/>
            </a:xfrm>
            <a:grpFill/>
          </p:grpSpPr>
          <p:sp>
            <p:nvSpPr>
              <p:cNvPr id="35" name="Oval 14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grpFill/>
              <a:ln w="9525">
                <a:solidFill>
                  <a:srgbClr val="000000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  <p:sp>
            <p:nvSpPr>
              <p:cNvPr id="36" name="Freeform 14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>
                  <a:gd name="T0" fmla="*/ 97 w 161"/>
                  <a:gd name="T1" fmla="*/ 295 h 367"/>
                  <a:gd name="T2" fmla="*/ 88 w 161"/>
                  <a:gd name="T3" fmla="*/ 363 h 367"/>
                  <a:gd name="T4" fmla="*/ 51 w 161"/>
                  <a:gd name="T5" fmla="*/ 319 h 367"/>
                  <a:gd name="T6" fmla="*/ 6 w 161"/>
                  <a:gd name="T7" fmla="*/ 216 h 367"/>
                  <a:gd name="T8" fmla="*/ 13 w 161"/>
                  <a:gd name="T9" fmla="*/ 95 h 367"/>
                  <a:gd name="T10" fmla="*/ 37 w 161"/>
                  <a:gd name="T11" fmla="*/ 25 h 367"/>
                  <a:gd name="T12" fmla="*/ 82 w 161"/>
                  <a:gd name="T13" fmla="*/ 0 h 367"/>
                  <a:gd name="T14" fmla="*/ 130 w 161"/>
                  <a:gd name="T15" fmla="*/ 25 h 367"/>
                  <a:gd name="T16" fmla="*/ 156 w 161"/>
                  <a:gd name="T17" fmla="*/ 81 h 367"/>
                  <a:gd name="T18" fmla="*/ 159 w 161"/>
                  <a:gd name="T19" fmla="*/ 198 h 367"/>
                  <a:gd name="T20" fmla="*/ 145 w 161"/>
                  <a:gd name="T21" fmla="*/ 198 h 367"/>
                  <a:gd name="T22" fmla="*/ 133 w 161"/>
                  <a:gd name="T23" fmla="*/ 195 h 367"/>
                  <a:gd name="T24" fmla="*/ 136 w 161"/>
                  <a:gd name="T25" fmla="*/ 134 h 367"/>
                  <a:gd name="T26" fmla="*/ 129 w 161"/>
                  <a:gd name="T27" fmla="*/ 85 h 367"/>
                  <a:gd name="T28" fmla="*/ 108 w 161"/>
                  <a:gd name="T29" fmla="*/ 53 h 367"/>
                  <a:gd name="T30" fmla="*/ 82 w 161"/>
                  <a:gd name="T31" fmla="*/ 43 h 367"/>
                  <a:gd name="T32" fmla="*/ 61 w 161"/>
                  <a:gd name="T33" fmla="*/ 53 h 367"/>
                  <a:gd name="T34" fmla="*/ 42 w 161"/>
                  <a:gd name="T35" fmla="*/ 111 h 367"/>
                  <a:gd name="T36" fmla="*/ 39 w 161"/>
                  <a:gd name="T37" fmla="*/ 193 h 367"/>
                  <a:gd name="T38" fmla="*/ 58 w 161"/>
                  <a:gd name="T39" fmla="*/ 264 h 367"/>
                  <a:gd name="T40" fmla="*/ 84 w 161"/>
                  <a:gd name="T41" fmla="*/ 292 h 367"/>
                  <a:gd name="T42" fmla="*/ 97 w 161"/>
                  <a:gd name="T43" fmla="*/ 295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pFill/>
              <a:ln w="9525" cap="flat" cmpd="sng">
                <a:solidFill>
                  <a:srgbClr val="99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smtClean="0">
                  <a:solidFill>
                    <a:srgbClr val="92D050"/>
                  </a:solidFill>
                </a:endParaRPr>
              </a:p>
            </p:txBody>
          </p:sp>
        </p:grpSp>
        <p:sp>
          <p:nvSpPr>
            <p:cNvPr id="32" name="Freeform 144"/>
            <p:cNvSpPr>
              <a:spLocks/>
            </p:cNvSpPr>
            <p:nvPr/>
          </p:nvSpPr>
          <p:spPr bwMode="auto">
            <a:xfrm>
              <a:off x="2638" y="2592"/>
              <a:ext cx="141" cy="1449"/>
            </a:xfrm>
            <a:custGeom>
              <a:avLst/>
              <a:gdLst>
                <a:gd name="T0" fmla="*/ 206 w 206"/>
                <a:gd name="T1" fmla="*/ 2377 h 2377"/>
                <a:gd name="T2" fmla="*/ 86 w 206"/>
                <a:gd name="T3" fmla="*/ 2100 h 2377"/>
                <a:gd name="T4" fmla="*/ 9 w 206"/>
                <a:gd name="T5" fmla="*/ 1200 h 2377"/>
                <a:gd name="T6" fmla="*/ 33 w 206"/>
                <a:gd name="T7" fmla="*/ 0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3" name="Freeform 145"/>
            <p:cNvSpPr>
              <a:spLocks/>
            </p:cNvSpPr>
            <p:nvPr/>
          </p:nvSpPr>
          <p:spPr bwMode="auto">
            <a:xfrm>
              <a:off x="3630" y="2976"/>
              <a:ext cx="220" cy="1078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  <p:sp>
          <p:nvSpPr>
            <p:cNvPr id="34" name="Freeform 146"/>
            <p:cNvSpPr>
              <a:spLocks/>
            </p:cNvSpPr>
            <p:nvPr/>
          </p:nvSpPr>
          <p:spPr bwMode="auto">
            <a:xfrm>
              <a:off x="4623" y="3264"/>
              <a:ext cx="220" cy="790"/>
            </a:xfrm>
            <a:custGeom>
              <a:avLst/>
              <a:gdLst>
                <a:gd name="T0" fmla="*/ 384 w 384"/>
                <a:gd name="T1" fmla="*/ 1248 h 1248"/>
                <a:gd name="T2" fmla="*/ 240 w 384"/>
                <a:gd name="T3" fmla="*/ 1104 h 1248"/>
                <a:gd name="T4" fmla="*/ 96 w 384"/>
                <a:gd name="T5" fmla="*/ 672 h 1248"/>
                <a:gd name="T6" fmla="*/ 0 w 384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solidFill>
              <a:srgbClr val="99FF99"/>
            </a:solidFill>
            <a:ln w="9525" cap="flat" cmpd="sng">
              <a:solidFill>
                <a:srgbClr val="9900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 smtClean="0">
                <a:solidFill>
                  <a:srgbClr val="92D050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08531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-0.52378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9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78 -0.00139 L 0.00417 -0.0032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8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1996 0.0018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78 -0.00139 L -0.01944 -0.003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08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-0.00324 L -0.50365 0.0041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99" y="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78 -0.00139 L -0.01944 -0.0032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08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8" grpId="1"/>
      <p:bldP spid="9" grpId="0"/>
      <p:bldP spid="9" grpId="1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137</Words>
  <Application>Microsoft Office PowerPoint</Application>
  <PresentationFormat>Экран (4:3)</PresentationFormat>
  <Paragraphs>42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Zverdvd.org</cp:lastModifiedBy>
  <cp:revision>77</cp:revision>
  <dcterms:created xsi:type="dcterms:W3CDTF">2017-09-30T03:10:43Z</dcterms:created>
  <dcterms:modified xsi:type="dcterms:W3CDTF">2022-02-10T05:18:34Z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841501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